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8193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cdcc740d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学校教育的发展</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39002454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印刷书的诞生</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b85579aa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图书馆的成长</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2c7eacd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知识点4 博物馆的建设与发展</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66391f0009f97f1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a:ln/>
        </p:spPr>
        <p:txBody>
          <a:bodyPr wrap="square" lIns="0" tIns="0" rIns="0" bIns="0" rtlCol="0" anchor="ctr"/>
          <a:lstStyle/>
          <a:p>
            <a:pPr algn="ctr">
              <a:lnSpc>
                <a:spcPct val="120000"/>
              </a:lnSpc>
            </a:pPr>
            <a:r>
              <a:rPr lang="en-US" sz="2400" b="1" i="0" dirty="0">
                <a:solidFill>
                  <a:srgbClr val="649226"/>
                </a:solidFill>
                <a:latin typeface="微软雅黑" pitchFamily="34" charset="0"/>
                <a:ea typeface="微软雅黑" pitchFamily="34" charset="-122"/>
                <a:cs typeface="微软雅黑"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考点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本节点内容</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4421543e3?vop=1&amp;pid=390024543&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本题考查印刷书诞生的影响。选择B：14世纪晚期的意大利,书籍价格昂贵,结合所学可知</a:t>
            </a:r>
            <a:r>
              <a:rPr lang="en-US" altLang="zh-CN" sz="2000" b="0" i="0">
                <a:solidFill>
                  <a:srgbClr val="000000"/>
                </a:solidFill>
                <a:latin typeface="微软雅黑" pitchFamily="34" charset="0"/>
                <a:ea typeface="微软雅黑" pitchFamily="34" charset="-122"/>
                <a:cs typeface="微软雅黑" pitchFamily="34" charset="-120"/>
              </a:rPr>
              <a:t>,谷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登堡发明金属活字印刷术前</a:t>
            </a:r>
            <a:r>
              <a:rPr lang="en-US" altLang="zh-CN" sz="2000" b="0" i="0" dirty="0">
                <a:solidFill>
                  <a:srgbClr val="000000"/>
                </a:solidFill>
                <a:latin typeface="微软雅黑" pitchFamily="34" charset="0"/>
                <a:ea typeface="微软雅黑" pitchFamily="34" charset="-122"/>
                <a:cs typeface="微软雅黑" pitchFamily="34" charset="-120"/>
              </a:rPr>
              <a:t>,欧洲制书技术水平不高,很多书籍是通过手抄方式制成,制书数量少</a:t>
            </a:r>
            <a:r>
              <a:rPr lang="en-US" altLang="zh-CN" sz="2000" b="0" i="0">
                <a:solidFill>
                  <a:srgbClr val="000000"/>
                </a:solidFill>
                <a:latin typeface="微软雅黑" pitchFamily="34" charset="0"/>
                <a:ea typeface="微软雅黑" pitchFamily="34" charset="-122"/>
                <a:cs typeface="微软雅黑" pitchFamily="34" charset="-120"/>
              </a:rPr>
              <a:t>,成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本高昂</a:t>
            </a:r>
            <a:r>
              <a:rPr lang="en-US" altLang="zh-CN" sz="2000" b="0" i="0" dirty="0">
                <a:solidFill>
                  <a:srgbClr val="000000"/>
                </a:solidFill>
                <a:latin typeface="微软雅黑" pitchFamily="34" charset="0"/>
                <a:ea typeface="微软雅黑" pitchFamily="34" charset="-122"/>
                <a:cs typeface="微软雅黑" pitchFamily="34" charset="-120"/>
              </a:rPr>
              <a:t>。排除A：当时欧洲商业获得明显发展,有利于制书业的发展和书籍销售</a:t>
            </a:r>
            <a:r>
              <a:rPr lang="en-US" altLang="zh-CN" sz="2000" b="0" i="0">
                <a:solidFill>
                  <a:srgbClr val="000000"/>
                </a:solidFill>
                <a:latin typeface="微软雅黑" pitchFamily="34" charset="0"/>
                <a:ea typeface="微软雅黑" pitchFamily="34" charset="-122"/>
                <a:cs typeface="微软雅黑" pitchFamily="34" charset="-120"/>
              </a:rPr>
              <a:t>,但这无法解释特定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类型书籍的高昂价格和它们的价格差异</a:t>
            </a:r>
            <a:r>
              <a:rPr lang="en-US" altLang="zh-CN" sz="2000" b="0" i="0" dirty="0">
                <a:solidFill>
                  <a:srgbClr val="000000"/>
                </a:solidFill>
                <a:latin typeface="微软雅黑" pitchFamily="34" charset="0"/>
                <a:ea typeface="微软雅黑" pitchFamily="34" charset="-122"/>
                <a:cs typeface="微软雅黑" pitchFamily="34" charset="-120"/>
              </a:rPr>
              <a:t>。排除C</a:t>
            </a:r>
            <a:r>
              <a:rPr lang="en-US" altLang="zh-CN" sz="2000" b="0" i="0">
                <a:solidFill>
                  <a:srgbClr val="000000"/>
                </a:solidFill>
                <a:latin typeface="微软雅黑" pitchFamily="34" charset="0"/>
                <a:ea typeface="微软雅黑" pitchFamily="34" charset="-122"/>
                <a:cs typeface="微软雅黑" pitchFamily="34" charset="-120"/>
              </a:rPr>
              <a:t>：法律体系形成与否和书籍价格昂贵直接关系不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。排除D：自然科学发展与法律书价格高无直接关联。</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e06043a5f?pid=b85579aa1&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[河南驻马店2025高二期末]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1850年，欧洲第一部《公共图书馆法》在英国诞生。</a:t>
            </a:r>
            <a:r>
              <a:rPr lang="en-US" altLang="zh-CN" sz="2000" b="0" i="0">
                <a:solidFill>
                  <a:srgbClr val="000000"/>
                </a:solidFill>
                <a:latin typeface="微软雅黑" pitchFamily="34" charset="0"/>
                <a:ea typeface="微软雅黑" pitchFamily="34" charset="-122"/>
                <a:cs typeface="微软雅黑" pitchFamily="34" charset="-120"/>
              </a:rPr>
              <a:t>该法规定，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经地方纳税人投票同意可以使用地方税设立公共图书馆</a:t>
            </a:r>
            <a:r>
              <a:rPr lang="en-US" altLang="zh-CN" sz="2000" b="0" i="0" dirty="0">
                <a:solidFill>
                  <a:srgbClr val="000000"/>
                </a:solidFill>
                <a:latin typeface="微软雅黑" pitchFamily="34" charset="0"/>
                <a:ea typeface="微软雅黑" pitchFamily="34" charset="-122"/>
                <a:cs typeface="微软雅黑" pitchFamily="34" charset="-120"/>
              </a:rPr>
              <a:t>。1866年，英国议会修订</a:t>
            </a:r>
            <a:r>
              <a:rPr lang="en-US" altLang="zh-CN" sz="2000" b="0" i="0">
                <a:solidFill>
                  <a:srgbClr val="000000"/>
                </a:solidFill>
                <a:latin typeface="微软雅黑" pitchFamily="34" charset="0"/>
                <a:ea typeface="微软雅黑" pitchFamily="34" charset="-122"/>
                <a:cs typeface="微软雅黑" pitchFamily="34" charset="-120"/>
              </a:rPr>
              <a:t>《公共图书馆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》，规定纳税人建馆投票率由2/3减至1/2，降低了建馆难度。1893年</a:t>
            </a:r>
            <a:r>
              <a:rPr lang="en-US" altLang="zh-CN" sz="2000" b="0" i="0">
                <a:solidFill>
                  <a:srgbClr val="000000"/>
                </a:solidFill>
                <a:latin typeface="微软雅黑" pitchFamily="34" charset="0"/>
                <a:ea typeface="微软雅黑" pitchFamily="34" charset="-122"/>
                <a:cs typeface="微软雅黑" pitchFamily="34" charset="-120"/>
              </a:rPr>
              <a:t>，英国议会再次对该法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案做出修订</a:t>
            </a:r>
            <a:r>
              <a:rPr lang="en-US" altLang="zh-CN" sz="2000" b="0" i="0" dirty="0">
                <a:solidFill>
                  <a:srgbClr val="000000"/>
                </a:solidFill>
                <a:latin typeface="微软雅黑" pitchFamily="34" charset="0"/>
                <a:ea typeface="微软雅黑" pitchFamily="34" charset="-122"/>
                <a:cs typeface="微软雅黑" pitchFamily="34" charset="-120"/>
              </a:rPr>
              <a:t>，允许地方政府有权决定设立公共图书馆。此后公共图书馆得以稳步发展</a:t>
            </a:r>
            <a:r>
              <a:rPr lang="en-US" altLang="zh-CN" sz="2000" b="0" i="0">
                <a:solidFill>
                  <a:srgbClr val="000000"/>
                </a:solidFill>
                <a:latin typeface="微软雅黑" pitchFamily="34" charset="0"/>
                <a:ea typeface="微软雅黑" pitchFamily="34" charset="-122"/>
                <a:cs typeface="微软雅黑" pitchFamily="34" charset="-120"/>
              </a:rPr>
              <a:t>。英国的公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共图书馆建设(</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e06043a5f.bracket?pid=b85579aa1&amp;color=0,0,0&amp;vpa=5&amp;vtp=1"/>
          <p:cNvSpPr/>
          <p:nvPr/>
        </p:nvSpPr>
        <p:spPr>
          <a:xfrm>
            <a:off x="2446401" y="27817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3_2#e06043a5f.choices?pid=b85579aa1&amp;color=0,0,0&amp;vtp=1&amp;bbb=1"/>
          <p:cNvSpPr/>
          <p:nvPr/>
        </p:nvSpPr>
        <p:spPr>
          <a:xfrm>
            <a:off x="722376" y="32484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.顺应了工业社会的需求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.提升了英国城市的地位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C.推动了政府职能的转变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.满足了民众的文化需求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e06043a5f?vop=1&amp;pid=b85579aa1&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本题考查英国近代公共图书馆建设。选择A：1850年英国《公共图书馆法</a:t>
            </a:r>
            <a:r>
              <a:rPr lang="en-US" altLang="zh-CN" sz="2000" b="0" i="0">
                <a:solidFill>
                  <a:srgbClr val="000000"/>
                </a:solidFill>
                <a:latin typeface="微软雅黑" pitchFamily="34" charset="0"/>
                <a:ea typeface="微软雅黑" pitchFamily="34" charset="-122"/>
                <a:cs typeface="微软雅黑" pitchFamily="34" charset="-120"/>
              </a:rPr>
              <a:t>》诞生于工业革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命时期</a:t>
            </a:r>
            <a:r>
              <a:rPr lang="en-US" altLang="zh-CN" sz="2000" b="0" i="0" dirty="0">
                <a:solidFill>
                  <a:srgbClr val="000000"/>
                </a:solidFill>
                <a:latin typeface="微软雅黑" pitchFamily="34" charset="0"/>
                <a:ea typeface="微软雅黑" pitchFamily="34" charset="-122"/>
                <a:cs typeface="微软雅黑" pitchFamily="34" charset="-120"/>
              </a:rPr>
              <a:t>，法案规定经纳税人投票同意，可以使用地方税设立公共图书馆，1866年</a:t>
            </a:r>
            <a:r>
              <a:rPr lang="en-US" altLang="zh-CN" sz="2000" b="0" i="0">
                <a:solidFill>
                  <a:srgbClr val="000000"/>
                </a:solidFill>
                <a:latin typeface="微软雅黑" pitchFamily="34" charset="0"/>
                <a:ea typeface="微软雅黑" pitchFamily="34" charset="-122"/>
                <a:cs typeface="微软雅黑" pitchFamily="34" charset="-120"/>
              </a:rPr>
              <a:t>《公共图书馆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》降低纳税人建馆投票率至1/2，1893年英国议会授权地方政府可以直接决定建馆</a:t>
            </a:r>
            <a:r>
              <a:rPr lang="en-US" altLang="zh-CN" sz="2000" b="0" i="0">
                <a:solidFill>
                  <a:srgbClr val="000000"/>
                </a:solidFill>
                <a:latin typeface="微软雅黑" pitchFamily="34" charset="0"/>
                <a:ea typeface="微软雅黑" pitchFamily="34" charset="-122"/>
                <a:cs typeface="微软雅黑" pitchFamily="34" charset="-120"/>
              </a:rPr>
              <a:t>，这些修订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降低了图书馆的建设门槛</a:t>
            </a:r>
            <a:r>
              <a:rPr lang="en-US" altLang="zh-CN" sz="2000" b="0" i="0" dirty="0">
                <a:solidFill>
                  <a:srgbClr val="000000"/>
                </a:solidFill>
                <a:latin typeface="微软雅黑" pitchFamily="34" charset="0"/>
                <a:ea typeface="微软雅黑" pitchFamily="34" charset="-122"/>
                <a:cs typeface="微软雅黑" pitchFamily="34" charset="-120"/>
              </a:rPr>
              <a:t>，加速了图书馆普及，以应对工业社会对教育、</a:t>
            </a:r>
            <a:r>
              <a:rPr lang="en-US" altLang="zh-CN" sz="2000" b="0" i="0">
                <a:solidFill>
                  <a:srgbClr val="000000"/>
                </a:solidFill>
                <a:latin typeface="微软雅黑" pitchFamily="34" charset="0"/>
                <a:ea typeface="微软雅黑" pitchFamily="34" charset="-122"/>
                <a:cs typeface="微软雅黑" pitchFamily="34" charset="-120"/>
              </a:rPr>
              <a:t>知识和技能提升的需求，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推动社会进步</a:t>
            </a:r>
            <a:r>
              <a:rPr lang="en-US" altLang="zh-CN" sz="2000" b="0" i="0" dirty="0">
                <a:solidFill>
                  <a:srgbClr val="000000"/>
                </a:solidFill>
                <a:latin typeface="微软雅黑" pitchFamily="34" charset="0"/>
                <a:ea typeface="微软雅黑" pitchFamily="34" charset="-122"/>
                <a:cs typeface="微软雅黑" pitchFamily="34" charset="-120"/>
              </a:rPr>
              <a:t>。排除B：材料未体现图书馆建设提升了城市地位，</a:t>
            </a:r>
            <a:r>
              <a:rPr lang="en-US" altLang="zh-CN" sz="2000" b="0" i="0">
                <a:solidFill>
                  <a:srgbClr val="000000"/>
                </a:solidFill>
                <a:latin typeface="微软雅黑" pitchFamily="34" charset="0"/>
                <a:ea typeface="微软雅黑" pitchFamily="34" charset="-122"/>
                <a:cs typeface="微软雅黑" pitchFamily="34" charset="-120"/>
              </a:rPr>
              <a:t>且城市地位提升依赖于经济、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政治等综合因素</a:t>
            </a:r>
            <a:r>
              <a:rPr lang="en-US" altLang="zh-CN" sz="2000" b="0" i="0" dirty="0">
                <a:solidFill>
                  <a:srgbClr val="000000"/>
                </a:solidFill>
                <a:latin typeface="微软雅黑" pitchFamily="34" charset="0"/>
                <a:ea typeface="微软雅黑" pitchFamily="34" charset="-122"/>
                <a:cs typeface="微软雅黑" pitchFamily="34" charset="-120"/>
              </a:rPr>
              <a:t>，图书馆仅是文化设施。排除C</a:t>
            </a:r>
            <a:r>
              <a:rPr lang="en-US" altLang="zh-CN" sz="2000" b="0" i="0">
                <a:solidFill>
                  <a:srgbClr val="000000"/>
                </a:solidFill>
                <a:latin typeface="微软雅黑" pitchFamily="34" charset="0"/>
                <a:ea typeface="微软雅黑" pitchFamily="34" charset="-122"/>
                <a:cs typeface="微软雅黑" pitchFamily="34" charset="-120"/>
              </a:rPr>
              <a:t>：法案修订体现了政府在设施文化建设方面的调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整</a:t>
            </a:r>
            <a:r>
              <a:rPr lang="en-US" altLang="zh-CN" sz="2000" b="0" i="0" dirty="0">
                <a:solidFill>
                  <a:srgbClr val="000000"/>
                </a:solidFill>
                <a:latin typeface="微软雅黑" pitchFamily="34" charset="0"/>
                <a:ea typeface="微软雅黑" pitchFamily="34" charset="-122"/>
                <a:cs typeface="微软雅黑" pitchFamily="34" charset="-120"/>
              </a:rPr>
              <a:t>，但这只是行政方式的变化，而非推动政府从管理到服务等根本职能转变。排除D</a:t>
            </a:r>
            <a:r>
              <a:rPr lang="en-US" altLang="zh-CN" sz="2000" b="0" i="0">
                <a:solidFill>
                  <a:srgbClr val="000000"/>
                </a:solidFill>
                <a:latin typeface="微软雅黑" pitchFamily="34" charset="0"/>
                <a:ea typeface="微软雅黑" pitchFamily="34" charset="-122"/>
                <a:cs typeface="微软雅黑" pitchFamily="34" charset="-120"/>
              </a:rPr>
              <a:t>：图书馆发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展可能间接满足文化需求</a:t>
            </a:r>
            <a:r>
              <a:rPr lang="en-US" altLang="zh-CN" sz="2000" b="0" i="0" dirty="0">
                <a:solidFill>
                  <a:srgbClr val="000000"/>
                </a:solidFill>
                <a:latin typeface="微软雅黑" pitchFamily="34" charset="0"/>
                <a:ea typeface="微软雅黑" pitchFamily="34" charset="-122"/>
                <a:cs typeface="微软雅黑" pitchFamily="34" charset="-120"/>
              </a:rPr>
              <a:t>，但材料重点是图书馆设立机制调整，与工业社会背景密切相关</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满足了”一词过于绝对。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193b5db9c?pid=32c7eacd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[江西吉安2025高二期末]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欧洲文艺复兴前期的博物馆，主要是被权力阶级作为“珍宝柜</a:t>
            </a:r>
            <a:r>
              <a:rPr lang="en-US" altLang="zh-CN" sz="2000" b="0" i="0">
                <a:solidFill>
                  <a:srgbClr val="000000"/>
                </a:solidFill>
                <a:latin typeface="微软雅黑" pitchFamily="34" charset="0"/>
                <a:ea typeface="微软雅黑" pitchFamily="34" charset="-122"/>
                <a:cs typeface="微软雅黑" pitchFamily="34" charset="-120"/>
              </a:rPr>
              <a:t>”以满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足其收藏需要</a:t>
            </a:r>
            <a:r>
              <a:rPr lang="en-US" altLang="zh-CN" sz="2000" b="0" i="0" dirty="0">
                <a:solidFill>
                  <a:srgbClr val="000000"/>
                </a:solidFill>
                <a:latin typeface="微软雅黑" pitchFamily="34" charset="0"/>
                <a:ea typeface="微软雅黑" pitchFamily="34" charset="-122"/>
                <a:cs typeface="微软雅黑" pitchFamily="34" charset="-120"/>
              </a:rPr>
              <a:t>，成了权力阶级“控制自然”“说服民众”以巩固权力的工具。</a:t>
            </a:r>
            <a:r>
              <a:rPr lang="en-US" altLang="zh-CN" sz="2000" b="0" i="0">
                <a:solidFill>
                  <a:srgbClr val="000000"/>
                </a:solidFill>
                <a:latin typeface="微软雅黑" pitchFamily="34" charset="0"/>
                <a:ea typeface="微软雅黑" pitchFamily="34" charset="-122"/>
                <a:cs typeface="微软雅黑" pitchFamily="34" charset="-120"/>
              </a:rPr>
              <a:t>法国大革命之后，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许多建筑</a:t>
            </a:r>
            <a:r>
              <a:rPr lang="en-US" altLang="zh-CN" sz="2000" b="0" i="0" dirty="0">
                <a:solidFill>
                  <a:srgbClr val="000000"/>
                </a:solidFill>
                <a:latin typeface="微软雅黑" pitchFamily="34" charset="0"/>
                <a:ea typeface="微软雅黑" pitchFamily="34" charset="-122"/>
                <a:cs typeface="微软雅黑" pitchFamily="34" charset="-120"/>
              </a:rPr>
              <a:t>、收藏与基础设施等被“国有化”，产权归国民所有，</a:t>
            </a:r>
            <a:r>
              <a:rPr lang="en-US" altLang="zh-CN" sz="2000" b="0" i="0">
                <a:solidFill>
                  <a:srgbClr val="000000"/>
                </a:solidFill>
                <a:latin typeface="微软雅黑" pitchFamily="34" charset="0"/>
                <a:ea typeface="微软雅黑" pitchFamily="34" charset="-122"/>
                <a:cs typeface="微软雅黑" pitchFamily="34" charset="-120"/>
              </a:rPr>
              <a:t>博物馆成为普通人可进出的场所。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对此解读最准确的是(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193b5db9c.bracket?pid=32c7eacdb&amp;color=0,0,0&amp;vpa=6&amp;vtp=1"/>
          <p:cNvSpPr/>
          <p:nvPr/>
        </p:nvSpPr>
        <p:spPr>
          <a:xfrm>
            <a:off x="3208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6_2#193b5db9c.choices?pid=32c7eacdb&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.社会转型助推公共教育发展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.博物馆私人色彩消失</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C.政治革命推动了经济国有化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.民众的民主权利扩大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193b5db9c?vop=1&amp;pid=32c7eacd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本题考查博物馆公共教育功能的转变。选择A：法国大革命后，</a:t>
            </a:r>
            <a:r>
              <a:rPr lang="en-US" altLang="zh-CN" sz="2000" b="0" i="0">
                <a:solidFill>
                  <a:srgbClr val="000000"/>
                </a:solidFill>
                <a:latin typeface="微软雅黑" pitchFamily="34" charset="0"/>
                <a:ea typeface="微软雅黑" pitchFamily="34" charset="-122"/>
                <a:cs typeface="微软雅黑" pitchFamily="34" charset="-120"/>
              </a:rPr>
              <a:t>法国社会性质发生变化，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推动了博物馆从权力阶级私有物向公共文化设施的转变</a:t>
            </a:r>
            <a:r>
              <a:rPr lang="en-US" altLang="zh-CN" sz="2000" b="0" i="0" dirty="0">
                <a:solidFill>
                  <a:srgbClr val="000000"/>
                </a:solidFill>
                <a:latin typeface="微软雅黑" pitchFamily="34" charset="0"/>
                <a:ea typeface="微软雅黑" pitchFamily="34" charset="-122"/>
                <a:cs typeface="微软雅黑" pitchFamily="34" charset="-120"/>
              </a:rPr>
              <a:t>，博物馆成为普通人可进出的场所</a:t>
            </a:r>
            <a:r>
              <a:rPr lang="en-US" altLang="zh-CN" sz="2000" b="0" i="0">
                <a:solidFill>
                  <a:srgbClr val="000000"/>
                </a:solidFill>
                <a:latin typeface="微软雅黑" pitchFamily="34" charset="0"/>
                <a:ea typeface="微软雅黑" pitchFamily="34" charset="-122"/>
                <a:cs typeface="微软雅黑" pitchFamily="34" charset="-120"/>
              </a:rPr>
              <a:t>，促进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了公共教育的普及与发展</a:t>
            </a:r>
            <a:r>
              <a:rPr lang="en-US" altLang="zh-CN" sz="2000" b="0" i="0" dirty="0">
                <a:solidFill>
                  <a:srgbClr val="000000"/>
                </a:solidFill>
                <a:latin typeface="微软雅黑" pitchFamily="34" charset="0"/>
                <a:ea typeface="微软雅黑" pitchFamily="34" charset="-122"/>
                <a:cs typeface="微软雅黑" pitchFamily="34" charset="-120"/>
              </a:rPr>
              <a:t>，这体现了社会转型对公共教育事业的积极影响。排除B</a:t>
            </a:r>
            <a:r>
              <a:rPr lang="en-US" altLang="zh-CN" sz="2000" b="0" i="0">
                <a:solidFill>
                  <a:srgbClr val="000000"/>
                </a:solidFill>
                <a:latin typeface="微软雅黑" pitchFamily="34" charset="0"/>
                <a:ea typeface="微软雅黑" pitchFamily="34" charset="-122"/>
                <a:cs typeface="微软雅黑" pitchFamily="34" charset="-120"/>
              </a:rPr>
              <a:t>：只是部分博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物馆面向社会大众</a:t>
            </a:r>
            <a:r>
              <a:rPr lang="en-US" altLang="zh-CN" sz="2000" b="0" i="0" dirty="0">
                <a:solidFill>
                  <a:srgbClr val="000000"/>
                </a:solidFill>
                <a:latin typeface="微软雅黑" pitchFamily="34" charset="0"/>
                <a:ea typeface="微软雅黑" pitchFamily="34" charset="-122"/>
                <a:cs typeface="微软雅黑" pitchFamily="34" charset="-120"/>
              </a:rPr>
              <a:t>，并非所有博物馆的私人色彩都消失。排除C</a:t>
            </a:r>
            <a:r>
              <a:rPr lang="en-US" altLang="zh-CN" sz="2000" b="0" i="0">
                <a:solidFill>
                  <a:srgbClr val="000000"/>
                </a:solidFill>
                <a:latin typeface="微软雅黑" pitchFamily="34" charset="0"/>
                <a:ea typeface="微软雅黑" pitchFamily="34" charset="-122"/>
                <a:cs typeface="微软雅黑" pitchFamily="34" charset="-120"/>
              </a:rPr>
              <a:t>：材料核心是博物馆的产权变化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及对公众开放</a:t>
            </a:r>
            <a:r>
              <a:rPr lang="en-US" altLang="zh-CN" sz="2000" b="0" i="0" dirty="0">
                <a:solidFill>
                  <a:srgbClr val="000000"/>
                </a:solidFill>
                <a:latin typeface="微软雅黑" pitchFamily="34" charset="0"/>
                <a:ea typeface="微软雅黑" pitchFamily="34" charset="-122"/>
                <a:cs typeface="微软雅黑" pitchFamily="34" charset="-120"/>
              </a:rPr>
              <a:t>，而非经济国有化。排除D：材料直接聚焦博物馆公共化助推教育发展</a:t>
            </a:r>
            <a:r>
              <a:rPr lang="en-US" altLang="zh-CN" sz="2000" b="0" i="0">
                <a:solidFill>
                  <a:srgbClr val="000000"/>
                </a:solidFill>
                <a:latin typeface="微软雅黑" pitchFamily="34" charset="0"/>
                <a:ea typeface="微软雅黑" pitchFamily="34" charset="-122"/>
                <a:cs typeface="微软雅黑" pitchFamily="34" charset="-120"/>
              </a:rPr>
              <a:t>，而非民众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民主权利本身的扩展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f4a505b59?pid=32c7eacdb&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[四川德阳2025高二期末]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建于1909年的英国伦敦科学博物馆</a:t>
            </a:r>
            <a:r>
              <a:rPr lang="en-US" altLang="zh-CN" sz="2000" b="0" i="0">
                <a:solidFill>
                  <a:srgbClr val="000000"/>
                </a:solidFill>
                <a:latin typeface="微软雅黑" pitchFamily="34" charset="0"/>
                <a:ea typeface="微软雅黑" pitchFamily="34" charset="-122"/>
                <a:cs typeface="微软雅黑" pitchFamily="34" charset="-120"/>
              </a:rPr>
              <a:t>，馆内收集的重要历史材料涉及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发电技术</a:t>
            </a:r>
            <a:r>
              <a:rPr lang="en-US" altLang="zh-CN" sz="2000" b="0" i="0" dirty="0">
                <a:solidFill>
                  <a:srgbClr val="000000"/>
                </a:solidFill>
                <a:latin typeface="微软雅黑" pitchFamily="34" charset="0"/>
                <a:ea typeface="微软雅黑" pitchFamily="34" charset="-122"/>
                <a:cs typeface="微软雅黑" pitchFamily="34" charset="-120"/>
              </a:rPr>
              <a:t>、交通、通信和制造业等多个领域，藏品数量丰富，覆盖了整个</a:t>
            </a:r>
            <a:r>
              <a:rPr lang="en-US" altLang="zh-CN" sz="2000" b="0" i="0">
                <a:solidFill>
                  <a:srgbClr val="000000"/>
                </a:solidFill>
                <a:latin typeface="微软雅黑" pitchFamily="34" charset="0"/>
                <a:ea typeface="微软雅黑" pitchFamily="34" charset="-122"/>
                <a:cs typeface="微软雅黑" pitchFamily="34" charset="-120"/>
              </a:rPr>
              <a:t>19世纪的工业生产和实</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该博物馆的建立(</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f4a505b59.bracket?pid=32c7eacdb&amp;color=0,0,0&amp;vpa=7&amp;vtp=1"/>
          <p:cNvSpPr/>
          <p:nvPr/>
        </p:nvSpPr>
        <p:spPr>
          <a:xfrm>
            <a:off x="320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9_2#f4a505b59.choices?pid=32c7eacdb&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.体现了博物馆功能的多样性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.促进了科学技术知识的传播</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C.克服了英国学校教育的弊端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.有利于英国工业革命的完成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f4a505b59?vop=1&amp;pid=32c7eacd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本题考查博物馆对知识传播的促进作用。选择B：据材料并结合所学可知，</a:t>
            </a:r>
            <a:r>
              <a:rPr lang="en-US" altLang="zh-CN" sz="2000" b="0" i="0">
                <a:solidFill>
                  <a:srgbClr val="000000"/>
                </a:solidFill>
                <a:latin typeface="微软雅黑" pitchFamily="34" charset="0"/>
                <a:ea typeface="微软雅黑" pitchFamily="34" charset="-122"/>
                <a:cs typeface="微软雅黑" pitchFamily="34" charset="-120"/>
              </a:rPr>
              <a:t>1909年英国正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值第二次工业革命时期</a:t>
            </a:r>
            <a:r>
              <a:rPr lang="en-US" altLang="zh-CN" sz="2000" b="0" i="0" dirty="0">
                <a:solidFill>
                  <a:srgbClr val="000000"/>
                </a:solidFill>
                <a:latin typeface="微软雅黑" pitchFamily="34" charset="0"/>
                <a:ea typeface="微软雅黑" pitchFamily="34" charset="-122"/>
                <a:cs typeface="微软雅黑" pitchFamily="34" charset="-120"/>
              </a:rPr>
              <a:t>，科学与技术紧密结合，该博物馆的建立</a:t>
            </a:r>
            <a:r>
              <a:rPr lang="en-US" altLang="zh-CN" sz="2000" b="0" i="0">
                <a:solidFill>
                  <a:srgbClr val="000000"/>
                </a:solidFill>
                <a:latin typeface="微软雅黑" pitchFamily="34" charset="0"/>
                <a:ea typeface="微软雅黑" pitchFamily="34" charset="-122"/>
                <a:cs typeface="微软雅黑" pitchFamily="34" charset="-120"/>
              </a:rPr>
              <a:t>，为公众提供了直观了解科技发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展的平台</a:t>
            </a:r>
            <a:r>
              <a:rPr lang="en-US" altLang="zh-CN" sz="2000" b="0" i="0" dirty="0">
                <a:solidFill>
                  <a:srgbClr val="000000"/>
                </a:solidFill>
                <a:latin typeface="微软雅黑" pitchFamily="34" charset="0"/>
                <a:ea typeface="微软雅黑" pitchFamily="34" charset="-122"/>
                <a:cs typeface="微软雅黑" pitchFamily="34" charset="-120"/>
              </a:rPr>
              <a:t>，促进了科学教育和技术知识的普及，从而促进了科学技术知识的传播。排除A</a:t>
            </a:r>
            <a:r>
              <a:rPr lang="en-US" altLang="zh-CN" sz="2000" b="0" i="0">
                <a:solidFill>
                  <a:srgbClr val="000000"/>
                </a:solidFill>
                <a:latin typeface="微软雅黑" pitchFamily="34" charset="0"/>
                <a:ea typeface="微软雅黑" pitchFamily="34" charset="-122"/>
                <a:cs typeface="微软雅黑" pitchFamily="34" charset="-120"/>
              </a:rPr>
              <a:t>：博物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馆的功能包括收藏</a:t>
            </a:r>
            <a:r>
              <a:rPr lang="en-US" altLang="zh-CN" sz="2000" b="0" i="0" dirty="0">
                <a:solidFill>
                  <a:srgbClr val="000000"/>
                </a:solidFill>
                <a:latin typeface="微软雅黑" pitchFamily="34" charset="0"/>
                <a:ea typeface="微软雅黑" pitchFamily="34" charset="-122"/>
                <a:cs typeface="微软雅黑" pitchFamily="34" charset="-120"/>
              </a:rPr>
              <a:t>、展示和教育等，而材料强调藏品内容涉及多个工业领域</a:t>
            </a:r>
            <a:r>
              <a:rPr lang="en-US" altLang="zh-CN" sz="2000" b="0" i="0">
                <a:solidFill>
                  <a:srgbClr val="000000"/>
                </a:solidFill>
                <a:latin typeface="微软雅黑" pitchFamily="34" charset="0"/>
                <a:ea typeface="微软雅黑" pitchFamily="34" charset="-122"/>
                <a:cs typeface="微软雅黑" pitchFamily="34" charset="-120"/>
              </a:rPr>
              <a:t>，而非博物馆功能本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身的多样性</a:t>
            </a:r>
            <a:r>
              <a:rPr lang="en-US" altLang="zh-CN" sz="2000" b="0" i="0" dirty="0">
                <a:solidFill>
                  <a:srgbClr val="000000"/>
                </a:solidFill>
                <a:latin typeface="微软雅黑" pitchFamily="34" charset="0"/>
                <a:ea typeface="微软雅黑" pitchFamily="34" charset="-122"/>
                <a:cs typeface="微软雅黑" pitchFamily="34" charset="-120"/>
              </a:rPr>
              <a:t>。排除C：该博物馆主要是展示科学技术等方面的内容</a:t>
            </a:r>
            <a:r>
              <a:rPr lang="en-US" altLang="zh-CN" sz="2000" b="0" i="0">
                <a:solidFill>
                  <a:srgbClr val="000000"/>
                </a:solidFill>
                <a:latin typeface="微软雅黑" pitchFamily="34" charset="0"/>
                <a:ea typeface="微软雅黑" pitchFamily="34" charset="-122"/>
                <a:cs typeface="微软雅黑" pitchFamily="34" charset="-120"/>
              </a:rPr>
              <a:t>，与克服学校教育的不足无直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接关联</a:t>
            </a:r>
            <a:r>
              <a:rPr lang="en-US" altLang="zh-CN" sz="2000" b="0" i="0" dirty="0">
                <a:solidFill>
                  <a:srgbClr val="000000"/>
                </a:solidFill>
                <a:latin typeface="微软雅黑" pitchFamily="34" charset="0"/>
                <a:ea typeface="微软雅黑" pitchFamily="34" charset="-122"/>
                <a:cs typeface="微软雅黑" pitchFamily="34" charset="-120"/>
              </a:rPr>
              <a:t>。排除D：英国工业革命在19世纪中期基本完成，与材料时间不符。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d9cb87211.fixed?pid=9fa355bab&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14</a:t>
            </a:r>
            <a:endParaRPr lang="en-US" altLang="zh-CN" sz="7200" dirty="0"/>
          </a:p>
        </p:txBody>
      </p:sp>
      <p:sp>
        <p:nvSpPr>
          <p:cNvPr id="3" name="C_3#d9cb87211.fixed?pid=9fa355ba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第14课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文化传承的多种载体及其发展</a:t>
            </a:r>
            <a:endParaRPr lang="en-US" altLang="zh-CN" sz="4400" dirty="0"/>
          </a:p>
        </p:txBody>
      </p:sp>
      <p:pic>
        <p:nvPicPr>
          <p:cNvPr id="4" name="C_3#d9cb87211.fixed?pid=9fa355ba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9cb87211.fixed?pid=9fa355ba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BD.22_1#02ee2beab?pid=d9cb8721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1.下表反映的是两汉至唐私学发展变化的概况。</a:t>
            </a:r>
            <a:r>
              <a:rPr lang="en-US" altLang="zh-CN" sz="2000" b="0" i="0">
                <a:solidFill>
                  <a:srgbClr val="000000"/>
                </a:solidFill>
                <a:latin typeface="微软雅黑" pitchFamily="34" charset="0"/>
                <a:ea typeface="微软雅黑" pitchFamily="34" charset="-122"/>
                <a:cs typeface="微软雅黑" pitchFamily="34" charset="-120"/>
              </a:rPr>
              <a:t>这说明(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9" name="QC_4_BD.22_2#02ee2beab?colgroup=7,18,14&amp;pid=d9cb87211&amp;color=0,0,0&amp;vtp=1&amp;bbb=1"/>
          <p:cNvGraphicFramePr>
            <a:graphicFrameLocks noGrp="1"/>
          </p:cNvGraphicFramePr>
          <p:nvPr>
            <p:extLst>
              <p:ext uri="{D42A27DB-BD31-4B8C-83A1-F6EECF244321}">
                <p14:modId xmlns:p14="http://schemas.microsoft.com/office/powerpoint/2010/main" val="113518552"/>
              </p:ext>
            </p:extLst>
          </p:nvPr>
        </p:nvGraphicFramePr>
        <p:xfrm>
          <a:off x="722376" y="1511300"/>
          <a:ext cx="10716768" cy="2979166"/>
        </p:xfrm>
        <a:graphic>
          <a:graphicData uri="http://schemas.openxmlformats.org/drawingml/2006/table">
            <a:tbl>
              <a:tblPr/>
              <a:tblGrid>
                <a:gridCol w="2020824">
                  <a:extLst>
                    <a:ext uri="{9D8B030D-6E8A-4147-A177-3AD203B41FA5}">
                      <a16:colId xmlns:a16="http://schemas.microsoft.com/office/drawing/2014/main" val="20000"/>
                    </a:ext>
                  </a:extLst>
                </a:gridCol>
                <a:gridCol w="4837176">
                  <a:extLst>
                    <a:ext uri="{9D8B030D-6E8A-4147-A177-3AD203B41FA5}">
                      <a16:colId xmlns:a16="http://schemas.microsoft.com/office/drawing/2014/main" val="20001"/>
                    </a:ext>
                  </a:extLst>
                </a:gridCol>
                <a:gridCol w="3858768">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私学开办者籍贯/私学地理分布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占比（%）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两汉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北方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南方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两晋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北方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南方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唐朝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北方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南方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QC_4_AN.23_1#02ee2beab.bracket?pid=d9cb87211&amp;color=0,0,0&amp;vpa=8&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22_3#02ee2beab.choices?pid=d9cb87211&amp;color=0,0,0&amp;vtp=1&amp;bbb=1"/>
          <p:cNvSpPr/>
          <p:nvPr/>
        </p:nvSpPr>
        <p:spPr>
          <a:xfrm>
            <a:off x="722376" y="4622800"/>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.书院制度发展日益成熟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.私学超过官学占主导地位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C.教育适应经济格局变动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.科举制加速社会阶层流动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AS.24_1#02ee2beab?vop=1&amp;pid=d9cb8721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本题考查汉代至唐代私学的发展。选择C：据材料“两汉至唐私学发展变化的概况</a:t>
            </a:r>
            <a:r>
              <a:rPr lang="en-US" altLang="zh-CN" sz="2000" b="0" i="0">
                <a:solidFill>
                  <a:srgbClr val="000000"/>
                </a:solidFill>
                <a:latin typeface="微软雅黑" pitchFamily="34" charset="0"/>
                <a:ea typeface="微软雅黑" pitchFamily="34" charset="-122"/>
                <a:cs typeface="微软雅黑" pitchFamily="34" charset="-120"/>
              </a:rPr>
              <a:t>”并结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合所学可知</a:t>
            </a:r>
            <a:r>
              <a:rPr lang="en-US" altLang="zh-CN" sz="2000" b="0" i="0" dirty="0">
                <a:solidFill>
                  <a:srgbClr val="000000"/>
                </a:solidFill>
                <a:latin typeface="微软雅黑" pitchFamily="34" charset="0"/>
                <a:ea typeface="微软雅黑" pitchFamily="34" charset="-122"/>
                <a:cs typeface="微软雅黑" pitchFamily="34" charset="-120"/>
              </a:rPr>
              <a:t>,从两汉至唐代,南方籍贯的私学开办者占比大幅增加,超过了北方,南方私学发展迅速</a:t>
            </a:r>
            <a:r>
              <a:rPr lang="en-US" altLang="zh-CN" sz="2000" b="0" i="0">
                <a:solidFill>
                  <a:srgbClr val="000000"/>
                </a:solidFill>
                <a:latin typeface="微软雅黑" pitchFamily="34" charset="0"/>
                <a:ea typeface="微软雅黑" pitchFamily="34" charset="-122"/>
                <a:cs typeface="微软雅黑" pitchFamily="34" charset="-120"/>
              </a:rPr>
              <a:t>,结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合南方经济开发的历程可知</a:t>
            </a:r>
            <a:r>
              <a:rPr lang="en-US" altLang="zh-CN" sz="2000" b="0" i="0" dirty="0">
                <a:solidFill>
                  <a:srgbClr val="000000"/>
                </a:solidFill>
                <a:latin typeface="微软雅黑" pitchFamily="34" charset="0"/>
                <a:ea typeface="微软雅黑" pitchFamily="34" charset="-122"/>
                <a:cs typeface="微软雅黑" pitchFamily="34" charset="-120"/>
              </a:rPr>
              <a:t>，这反映出教育适应经济格局变动。排除A</a:t>
            </a:r>
            <a:r>
              <a:rPr lang="en-US" altLang="zh-CN" sz="2000" b="0" i="0">
                <a:solidFill>
                  <a:srgbClr val="000000"/>
                </a:solidFill>
                <a:latin typeface="微软雅黑" pitchFamily="34" charset="0"/>
                <a:ea typeface="微软雅黑" pitchFamily="34" charset="-122"/>
                <a:cs typeface="微软雅黑" pitchFamily="34" charset="-120"/>
              </a:rPr>
              <a:t>：宋代是书院产生和发展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的重要时期</a:t>
            </a:r>
            <a:r>
              <a:rPr lang="en-US" altLang="zh-CN" sz="2000" b="0" i="0" dirty="0">
                <a:solidFill>
                  <a:srgbClr val="000000"/>
                </a:solidFill>
                <a:latin typeface="微软雅黑" pitchFamily="34" charset="0"/>
                <a:ea typeface="微软雅黑" pitchFamily="34" charset="-122"/>
                <a:cs typeface="微软雅黑" pitchFamily="34" charset="-120"/>
              </a:rPr>
              <a:t>，与材料中时间不符。排除B：材料不涉及官学</a:t>
            </a:r>
            <a:r>
              <a:rPr lang="en-US" altLang="zh-CN" sz="2000" b="0" i="0">
                <a:solidFill>
                  <a:srgbClr val="000000"/>
                </a:solidFill>
                <a:latin typeface="微软雅黑" pitchFamily="34" charset="0"/>
                <a:ea typeface="微软雅黑" pitchFamily="34" charset="-122"/>
                <a:cs typeface="微软雅黑" pitchFamily="34" charset="-120"/>
              </a:rPr>
              <a:t>,无法得知私学是否超过官学占主导地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位</a:t>
            </a:r>
            <a:r>
              <a:rPr lang="en-US" altLang="zh-CN" sz="2000" b="0" i="0" dirty="0">
                <a:solidFill>
                  <a:srgbClr val="000000"/>
                </a:solidFill>
                <a:latin typeface="微软雅黑" pitchFamily="34" charset="0"/>
                <a:ea typeface="微软雅黑" pitchFamily="34" charset="-122"/>
                <a:cs typeface="微软雅黑" pitchFamily="34" charset="-120"/>
              </a:rPr>
              <a:t>。排除D：材料体现不出科举制对社会阶层的影响。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e90b36fed.fixed?pid=9fa355bab&amp;color=100,146,38&amp;vtp=1&amp;bbb=1"/>
          <p:cNvSpPr/>
          <p:nvPr/>
        </p:nvSpPr>
        <p:spPr>
          <a:xfrm>
            <a:off x="5257800" y="950976"/>
            <a:ext cx="1682496" cy="1197864"/>
          </a:xfrm>
          <a:prstGeom prst="rect">
            <a:avLst/>
          </a:prstGeom>
          <a:noFill/>
          <a:ln/>
        </p:spPr>
        <p:txBody>
          <a:bodyPr wrap="none" lIns="0" tIns="0" rIns="0" bIns="0" rtlCol="0" anchor="ctr"/>
          <a:lstStyle/>
          <a:p>
            <a:pPr algn="ctr" latinLnBrk="1">
              <a:lnSpc>
                <a:spcPts val="8900"/>
              </a:lnSpc>
            </a:pPr>
            <a:r>
              <a:rPr lang="en-US" altLang="zh-CN" sz="7200" b="1" i="0" dirty="0">
                <a:solidFill>
                  <a:srgbClr val="649226"/>
                </a:solidFill>
                <a:latin typeface="微软雅黑" pitchFamily="34" charset="0"/>
                <a:ea typeface="微软雅黑" pitchFamily="34" charset="-122"/>
                <a:cs typeface="微软雅黑" pitchFamily="34" charset="-120"/>
              </a:rPr>
              <a:t>14</a:t>
            </a:r>
            <a:endParaRPr lang="en-US" altLang="zh-CN" sz="7200" dirty="0"/>
          </a:p>
        </p:txBody>
      </p:sp>
      <p:sp>
        <p:nvSpPr>
          <p:cNvPr id="3" name="C_3#e90b36fed.fixed?pid=9fa355ba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第14课</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文化传承的多种载体及其发展</a:t>
            </a:r>
            <a:endParaRPr lang="en-US" altLang="zh-CN" sz="4400" dirty="0"/>
          </a:p>
        </p:txBody>
      </p:sp>
      <p:pic>
        <p:nvPicPr>
          <p:cNvPr id="4" name="C_3#e90b36fed.fixed?pid=9fa355ba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e90b36fed.fixed?pid=9fa355ba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EX.25_1#02ee2beab?vop=1&amp;pid=d9cb87211&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知识拓展</a:t>
            </a:r>
            <a:endParaRPr lang="en-US" altLang="zh-CN" sz="2000" dirty="0"/>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古代教育的发展历程</a:t>
            </a:r>
            <a:endParaRPr lang="en-US" altLang="zh-CN" sz="2000" dirty="0"/>
          </a:p>
        </p:txBody>
      </p:sp>
      <p:graphicFrame>
        <p:nvGraphicFramePr>
          <p:cNvPr id="21" name="QC_4_EX.25_2#02ee2beab?colgroup=4,21,14&amp;vop=1&amp;pid=d9cb87211&amp;color=0,0,0&amp;vtp=1&amp;bbb=1&amp;hb=1"/>
          <p:cNvGraphicFramePr>
            <a:graphicFrameLocks noGrp="1"/>
          </p:cNvGraphicFramePr>
          <p:nvPr>
            <p:extLst>
              <p:ext uri="{D42A27DB-BD31-4B8C-83A1-F6EECF244321}">
                <p14:modId xmlns:p14="http://schemas.microsoft.com/office/powerpoint/2010/main" val="932293017"/>
              </p:ext>
            </p:extLst>
          </p:nvPr>
        </p:nvGraphicFramePr>
        <p:xfrm>
          <a:off x="722376" y="1958975"/>
          <a:ext cx="10725912" cy="2918968"/>
        </p:xfrm>
        <a:graphic>
          <a:graphicData uri="http://schemas.openxmlformats.org/drawingml/2006/table">
            <a:tbl>
              <a:tblPr/>
              <a:tblGrid>
                <a:gridCol w="1271016">
                  <a:extLst>
                    <a:ext uri="{9D8B030D-6E8A-4147-A177-3AD203B41FA5}">
                      <a16:colId xmlns:a16="http://schemas.microsoft.com/office/drawing/2014/main" val="20000"/>
                    </a:ext>
                  </a:extLst>
                </a:gridCol>
                <a:gridCol w="5614416">
                  <a:extLst>
                    <a:ext uri="{9D8B030D-6E8A-4147-A177-3AD203B41FA5}">
                      <a16:colId xmlns:a16="http://schemas.microsoft.com/office/drawing/2014/main" val="20001"/>
                    </a:ext>
                  </a:extLst>
                </a:gridCol>
                <a:gridCol w="3840480">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教育状况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教育内容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夏商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学在官府,“夏曰校,殷曰序,周曰庠”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夏：生产技能和武士教育</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六艺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西周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学在官府,分为“国学”“乡学”,“国学</a:t>
                      </a:r>
                      <a:r>
                        <a:rPr lang="en-US" altLang="zh-CN" sz="2000" b="0" i="0">
                          <a:solidFill>
                            <a:srgbClr val="000000"/>
                          </a:solidFill>
                          <a:latin typeface="微软雅黑" pitchFamily="34" charset="0"/>
                          <a:ea typeface="微软雅黑" pitchFamily="34" charset="-122"/>
                          <a:cs typeface="微软雅黑" pitchFamily="34" charset="-120"/>
                        </a:rPr>
                        <a:t>”又分为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小学”和“大学”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六艺和修身</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治国相关知识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春秋战国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私学兴起,官私并存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禁私学,以吏为师,以法为教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graphicFrame>
        <p:nvGraphicFramePr>
          <p:cNvPr id="22" name="QC_4_EX.25_3#02ee2beab?colgroup=4,21,14&amp;vop=1&amp;pid=d9cb87211&amp;color=0,0,0&amp;mp=1&amp;vtp=1&amp;bt=1&amp;bbb=1&amp;hb=1"/>
          <p:cNvGraphicFramePr>
            <a:graphicFrameLocks noGrp="1"/>
          </p:cNvGraphicFramePr>
          <p:nvPr>
            <p:extLst>
              <p:ext uri="{D42A27DB-BD31-4B8C-83A1-F6EECF244321}">
                <p14:modId xmlns:p14="http://schemas.microsoft.com/office/powerpoint/2010/main" val="361658669"/>
              </p:ext>
            </p:extLst>
          </p:nvPr>
        </p:nvGraphicFramePr>
        <p:xfrm>
          <a:off x="722376" y="1511300"/>
          <a:ext cx="10725912" cy="3732149"/>
        </p:xfrm>
        <a:graphic>
          <a:graphicData uri="http://schemas.openxmlformats.org/drawingml/2006/table">
            <a:tbl>
              <a:tblPr/>
              <a:tblGrid>
                <a:gridCol w="1271016">
                  <a:extLst>
                    <a:ext uri="{9D8B030D-6E8A-4147-A177-3AD203B41FA5}">
                      <a16:colId xmlns:a16="http://schemas.microsoft.com/office/drawing/2014/main" val="20000"/>
                    </a:ext>
                  </a:extLst>
                </a:gridCol>
                <a:gridCol w="5614416">
                  <a:extLst>
                    <a:ext uri="{9D8B030D-6E8A-4147-A177-3AD203B41FA5}">
                      <a16:colId xmlns:a16="http://schemas.microsoft.com/office/drawing/2014/main" val="20001"/>
                    </a:ext>
                  </a:extLst>
                </a:gridCol>
                <a:gridCol w="3840480">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教育状况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教育内容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4421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中央官学：太学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鸿都门学等</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地方官学</a:t>
                      </a:r>
                      <a:r>
                        <a:rPr lang="en-US" altLang="zh-CN" sz="2000" b="0" i="0" dirty="0">
                          <a:solidFill>
                            <a:srgbClr val="000000"/>
                          </a:solidFill>
                          <a:latin typeface="微软雅黑" pitchFamily="34" charset="0"/>
                          <a:ea typeface="微软雅黑" pitchFamily="34" charset="-122"/>
                          <a:cs typeface="微软雅黑" pitchFamily="34" charset="-120"/>
                        </a:rPr>
                        <a:t>：学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序</a:t>
                      </a:r>
                      <a:endParaRPr lang="en-US" altLang="zh-CN" sz="12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私学也很发达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儒家经典,“五经”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4421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唐宋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中央：国子监,下设六学</a:t>
                      </a:r>
                      <a:endParaRPr lang="en-US" altLang="zh-CN" sz="1200" dirty="0"/>
                    </a:p>
                    <a:p>
                      <a:pPr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地方</a:t>
                      </a:r>
                      <a:r>
                        <a:rPr lang="en-US" altLang="zh-CN" sz="2000" b="0" i="0" dirty="0">
                          <a:solidFill>
                            <a:srgbClr val="000000"/>
                          </a:solidFill>
                          <a:latin typeface="微软雅黑" pitchFamily="34" charset="0"/>
                          <a:ea typeface="微软雅黑" pitchFamily="34" charset="-122"/>
                          <a:cs typeface="微软雅黑" pitchFamily="34" charset="-120"/>
                        </a:rPr>
                        <a:t>：府学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州学</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县学</a:t>
                      </a:r>
                      <a:endParaRPr lang="en-US" altLang="zh-CN" sz="1200" dirty="0"/>
                    </a:p>
                    <a:p>
                      <a:pPr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书院教学兴起</a:t>
                      </a:r>
                      <a:r>
                        <a:rPr lang="en-US" altLang="zh-CN" sz="2000" b="0" i="0" dirty="0">
                          <a:solidFill>
                            <a:srgbClr val="000000"/>
                          </a:solidFill>
                          <a:latin typeface="微软雅黑" pitchFamily="34" charset="0"/>
                          <a:ea typeface="微软雅黑" pitchFamily="34" charset="-122"/>
                          <a:cs typeface="微软雅黑" pitchFamily="34" charset="-120"/>
                        </a:rPr>
                        <a:t>,私学兴盛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以儒学为主,注重伦理纲常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明清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中央设立国子监</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学校教育逐步沦为科举制附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庸</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清代书院教育逐渐衰落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以儒学为主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2" name="QC_4_EX.25_3#02ee2beab?colgroup=4,21,14&amp;vop=1&amp;pid=d9cb87211&amp;color=0,0,0&amp;mp=1&amp;vtp=1&amp;bt=1&amp;bbb=1">
            <a:extLst>
              <a:ext uri="{FF2B5EF4-FFF2-40B4-BE49-F238E27FC236}">
                <a16:creationId xmlns:a16="http://schemas.microsoft.com/office/drawing/2014/main" id="{98ED7BE8-EB70-CC84-AEE5-38919131B2E2}"/>
              </a:ext>
            </a:extLst>
          </p:cNvPr>
          <p:cNvSpPr txBox="1"/>
          <p:nvPr/>
        </p:nvSpPr>
        <p:spPr>
          <a:xfrm>
            <a:off x="10935327" y="969264"/>
            <a:ext cx="512961" cy="416909"/>
          </a:xfrm>
          <a:prstGeom prst="rect">
            <a:avLst/>
          </a:prstGeom>
          <a:noFill/>
        </p:spPr>
        <p:txBody>
          <a:bodyPr vert="horz" wrap="none" lIns="0" tIns="0" rIns="0" bIns="0" rtlCol="0">
            <a:spAutoFit/>
          </a:bodyPr>
          <a:lstStyle/>
          <a:p>
            <a:pPr algn="r">
              <a:lnSpc>
                <a:spcPts val="3600"/>
              </a:lnSpc>
            </a:pPr>
            <a:r>
              <a:rPr lang="zh-CN" altLang="en-US" sz="2000">
                <a:latin typeface="微软雅黑" panose="020B0503020204020204" pitchFamily="34" charset="-122"/>
                <a:ea typeface="微软雅黑" panose="020B0503020204020204" pitchFamily="34" charset="-122"/>
              </a:rPr>
              <a:t>续表</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BD.26_1#0e0a2b4b7?pid=d9cb8721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[天津北辰区2024月考]</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19世纪以前，牛津大学以塑造教会与国家的统治精英为办学目标</a:t>
            </a:r>
            <a:r>
              <a:rPr lang="en-US" altLang="zh-CN" sz="2000" b="0" i="0">
                <a:solidFill>
                  <a:srgbClr val="000000"/>
                </a:solidFill>
                <a:latin typeface="微软雅黑" pitchFamily="34" charset="0"/>
                <a:ea typeface="微软雅黑" pitchFamily="34" charset="-122"/>
                <a:cs typeface="微软雅黑" pitchFamily="34" charset="-120"/>
              </a:rPr>
              <a:t>，主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要招收贵族和教士子弟</a:t>
            </a:r>
            <a:r>
              <a:rPr lang="en-US" altLang="zh-CN" sz="2000" b="0" i="0" dirty="0">
                <a:solidFill>
                  <a:srgbClr val="000000"/>
                </a:solidFill>
                <a:latin typeface="微软雅黑" pitchFamily="34" charset="0"/>
                <a:ea typeface="微软雅黑" pitchFamily="34" charset="-122"/>
                <a:cs typeface="微软雅黑" pitchFamily="34" charset="-120"/>
              </a:rPr>
              <a:t>。但到了19世纪下半期</a:t>
            </a:r>
            <a:r>
              <a:rPr lang="en-US" altLang="zh-CN" sz="2000" b="0" i="0">
                <a:solidFill>
                  <a:srgbClr val="000000"/>
                </a:solidFill>
                <a:latin typeface="微软雅黑" pitchFamily="34" charset="0"/>
                <a:ea typeface="微软雅黑" pitchFamily="34" charset="-122"/>
                <a:cs typeface="微软雅黑" pitchFamily="34" charset="-120"/>
              </a:rPr>
              <a:t>，工商业与职业阶层家庭出身的学生占牛津大学学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生总数的比例从</a:t>
            </a:r>
            <a:r>
              <a:rPr lang="en-US" altLang="zh-CN" sz="2000" b="0" i="0" dirty="0">
                <a:solidFill>
                  <a:srgbClr val="000000"/>
                </a:solidFill>
                <a:latin typeface="微软雅黑" pitchFamily="34" charset="0"/>
                <a:ea typeface="微软雅黑" pitchFamily="34" charset="-122"/>
                <a:cs typeface="微软雅黑" pitchFamily="34" charset="-120"/>
              </a:rPr>
              <a:t>1870年的30％增加至1891年的54％。</a:t>
            </a:r>
            <a:r>
              <a:rPr lang="en-US" altLang="zh-CN" sz="2000" b="0" i="0">
                <a:solidFill>
                  <a:srgbClr val="000000"/>
                </a:solidFill>
                <a:latin typeface="微软雅黑" pitchFamily="34" charset="0"/>
                <a:ea typeface="微软雅黑" pitchFamily="34" charset="-122"/>
                <a:cs typeface="微软雅黑" pitchFamily="34" charset="-120"/>
              </a:rPr>
              <a:t>这反映出(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7_1#0e0a2b4b7.bracket?pid=d9cb87211&amp;color=0,0,0&amp;vpa=9&amp;vtp=1"/>
          <p:cNvSpPr/>
          <p:nvPr/>
        </p:nvSpPr>
        <p:spPr>
          <a:xfrm>
            <a:off x="80471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6_2#0e0a2b4b7.choices?pid=d9cb87211&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.旧贵族的教育特权开始被打破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.平民化教育理念成为时代趋势</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C.社会经济发展推动了教育进步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.工业资产阶级垄断了教育资源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28_1#0e0a2b4b7?vop=1&amp;pid=d9cb87211&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本题考查英国大学的发展。选择C：据材料</a:t>
            </a:r>
            <a:r>
              <a:rPr lang="en-US" altLang="zh-CN" sz="2000" b="0" i="0">
                <a:solidFill>
                  <a:srgbClr val="000000"/>
                </a:solidFill>
                <a:latin typeface="微软雅黑" pitchFamily="34" charset="0"/>
                <a:ea typeface="微软雅黑" pitchFamily="34" charset="-122"/>
                <a:cs typeface="微软雅黑" pitchFamily="34" charset="-120"/>
              </a:rPr>
              <a:t>“工商业与职业阶层家庭出身的学生占牛津大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学学生总数的比例从</a:t>
            </a:r>
            <a:r>
              <a:rPr lang="en-US" altLang="zh-CN" sz="2000" b="0" i="0" dirty="0">
                <a:solidFill>
                  <a:srgbClr val="000000"/>
                </a:solidFill>
                <a:latin typeface="微软雅黑" pitchFamily="34" charset="0"/>
                <a:ea typeface="微软雅黑" pitchFamily="34" charset="-122"/>
                <a:cs typeface="微软雅黑" pitchFamily="34" charset="-120"/>
              </a:rPr>
              <a:t>1870年的30％增加至1891年的54％”并结合所学可知</a:t>
            </a:r>
            <a:r>
              <a:rPr lang="en-US" altLang="zh-CN" sz="2000" b="0" i="0">
                <a:solidFill>
                  <a:srgbClr val="000000"/>
                </a:solidFill>
                <a:latin typeface="微软雅黑" pitchFamily="34" charset="0"/>
                <a:ea typeface="微软雅黑" pitchFamily="34" charset="-122"/>
                <a:cs typeface="微软雅黑" pitchFamily="34" charset="-120"/>
              </a:rPr>
              <a:t>,随着两次工业革命的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开展</a:t>
            </a:r>
            <a:r>
              <a:rPr lang="en-US" altLang="zh-CN" sz="2000" b="0" i="0" dirty="0">
                <a:solidFill>
                  <a:srgbClr val="000000"/>
                </a:solidFill>
                <a:latin typeface="微软雅黑" pitchFamily="34" charset="0"/>
                <a:ea typeface="微软雅黑" pitchFamily="34" charset="-122"/>
                <a:cs typeface="微软雅黑" pitchFamily="34" charset="-120"/>
              </a:rPr>
              <a:t>,机器生产逐渐取代手工劳动,社会对广大民众的文化素质提出更高要求</a:t>
            </a:r>
            <a:r>
              <a:rPr lang="en-US" altLang="zh-CN" sz="2000" b="0" i="0">
                <a:solidFill>
                  <a:srgbClr val="000000"/>
                </a:solidFill>
                <a:latin typeface="微软雅黑" pitchFamily="34" charset="0"/>
                <a:ea typeface="微软雅黑" pitchFamily="34" charset="-122"/>
                <a:cs typeface="微软雅黑" pitchFamily="34" charset="-120"/>
              </a:rPr>
              <a:t>,工商业与职业阶层持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续壮大</a:t>
            </a:r>
            <a:r>
              <a:rPr lang="en-US" altLang="zh-CN" sz="2000" b="0" i="0" dirty="0">
                <a:solidFill>
                  <a:srgbClr val="000000"/>
                </a:solidFill>
                <a:latin typeface="微软雅黑" pitchFamily="34" charset="0"/>
                <a:ea typeface="微软雅黑" pitchFamily="34" charset="-122"/>
                <a:cs typeface="微软雅黑" pitchFamily="34" charset="-120"/>
              </a:rPr>
              <a:t>,牛津大学招收的工商业和职业阶层出身的学生越来越多</a:t>
            </a:r>
            <a:r>
              <a:rPr lang="en-US" altLang="zh-CN" sz="2000" b="0" i="0">
                <a:solidFill>
                  <a:srgbClr val="000000"/>
                </a:solidFill>
                <a:latin typeface="微软雅黑" pitchFamily="34" charset="0"/>
                <a:ea typeface="微软雅黑" pitchFamily="34" charset="-122"/>
                <a:cs typeface="微软雅黑" pitchFamily="34" charset="-120"/>
              </a:rPr>
              <a:t>,这反映出社会经济发展推动了教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育进步</a:t>
            </a:r>
            <a:r>
              <a:rPr lang="en-US" altLang="zh-CN" sz="2000" b="0" i="0" dirty="0">
                <a:solidFill>
                  <a:srgbClr val="000000"/>
                </a:solidFill>
                <a:latin typeface="微软雅黑" pitchFamily="34" charset="0"/>
                <a:ea typeface="微软雅黑" pitchFamily="34" charset="-122"/>
                <a:cs typeface="微软雅黑" pitchFamily="34" charset="-120"/>
              </a:rPr>
              <a:t>。排除A：材料不能体现旧贵族的教育特权在19世纪才“开始被打破”。排除B</a:t>
            </a:r>
            <a:r>
              <a:rPr lang="en-US" altLang="zh-CN" sz="2000" b="0" i="0">
                <a:solidFill>
                  <a:srgbClr val="000000"/>
                </a:solidFill>
                <a:latin typeface="微软雅黑" pitchFamily="34" charset="0"/>
                <a:ea typeface="微软雅黑" pitchFamily="34" charset="-122"/>
                <a:cs typeface="微软雅黑" pitchFamily="34" charset="-120"/>
              </a:rPr>
              <a:t>：材料仅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提及牛津大学</a:t>
            </a:r>
            <a:r>
              <a:rPr lang="en-US" altLang="zh-CN" sz="2000" b="0" i="0" dirty="0">
                <a:solidFill>
                  <a:srgbClr val="000000"/>
                </a:solidFill>
                <a:latin typeface="微软雅黑" pitchFamily="34" charset="0"/>
                <a:ea typeface="微软雅黑" pitchFamily="34" charset="-122"/>
                <a:cs typeface="微软雅黑" pitchFamily="34" charset="-120"/>
              </a:rPr>
              <a:t>,不能说明平民化教育理念已成为“时代趋势”。排除D：仅凭材料中</a:t>
            </a:r>
            <a:r>
              <a:rPr lang="en-US" altLang="zh-CN" sz="2000" b="0" i="0">
                <a:solidFill>
                  <a:srgbClr val="000000"/>
                </a:solidFill>
                <a:latin typeface="微软雅黑" pitchFamily="34" charset="0"/>
                <a:ea typeface="微软雅黑" pitchFamily="34" charset="-122"/>
                <a:cs typeface="微软雅黑" pitchFamily="34" charset="-120"/>
              </a:rPr>
              <a:t>1891年牛津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大学工商业与职业阶层家庭出身的学生占牛津大学学生总数的比例为</a:t>
            </a:r>
            <a:r>
              <a:rPr lang="en-US" altLang="zh-CN" sz="2000" b="0" i="0" dirty="0">
                <a:solidFill>
                  <a:srgbClr val="000000"/>
                </a:solidFill>
                <a:latin typeface="微软雅黑" pitchFamily="34" charset="0"/>
                <a:ea typeface="微软雅黑" pitchFamily="34" charset="-122"/>
                <a:cs typeface="微软雅黑" pitchFamily="34" charset="-120"/>
              </a:rPr>
              <a:t>54％这一事例</a:t>
            </a:r>
            <a:r>
              <a:rPr lang="en-US" altLang="zh-CN" sz="2000" b="0" i="0">
                <a:solidFill>
                  <a:srgbClr val="000000"/>
                </a:solidFill>
                <a:latin typeface="微软雅黑" pitchFamily="34" charset="0"/>
                <a:ea typeface="微软雅黑" pitchFamily="34" charset="-122"/>
                <a:cs typeface="微软雅黑" pitchFamily="34" charset="-120"/>
              </a:rPr>
              <a:t>，不能得出工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业资产阶级</a:t>
            </a:r>
            <a:r>
              <a:rPr lang="en-US" altLang="zh-CN" sz="2000" b="0" i="0" dirty="0">
                <a:solidFill>
                  <a:srgbClr val="000000"/>
                </a:solidFill>
                <a:latin typeface="微软雅黑" pitchFamily="34" charset="0"/>
                <a:ea typeface="微软雅黑" pitchFamily="34" charset="-122"/>
                <a:cs typeface="微软雅黑" pitchFamily="34" charset="-120"/>
              </a:rPr>
              <a:t>“垄断了”教育资源。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29_1#472210a9e?pid=d9cb87211&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[广西梧州2025高二期中]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约15世纪中叶，德国金匠谷登堡利用金属制作活字</a:t>
            </a:r>
            <a:r>
              <a:rPr lang="en-US" altLang="zh-CN" sz="2000" b="0" i="0">
                <a:solidFill>
                  <a:srgbClr val="000000"/>
                </a:solidFill>
                <a:latin typeface="微软雅黑" pitchFamily="34" charset="0"/>
                <a:ea typeface="微软雅黑" pitchFamily="34" charset="-122"/>
                <a:cs typeface="微软雅黑" pitchFamily="34" charset="-120"/>
              </a:rPr>
              <a:t>，并通过改进葡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萄酒压榨机</a:t>
            </a:r>
            <a:r>
              <a:rPr lang="en-US" altLang="zh-CN" sz="2000" b="0" i="0" dirty="0">
                <a:solidFill>
                  <a:srgbClr val="000000"/>
                </a:solidFill>
                <a:latin typeface="微软雅黑" pitchFamily="34" charset="0"/>
                <a:ea typeface="微软雅黑" pitchFamily="34" charset="-122"/>
                <a:cs typeface="微软雅黑" pitchFamily="34" charset="-120"/>
              </a:rPr>
              <a:t>，发明了活字印刷机。1450年，他用这台机器印制出了西方第一本书</a:t>
            </a:r>
            <a:r>
              <a:rPr lang="en-US" altLang="zh-CN" sz="2000" b="0" i="0">
                <a:solidFill>
                  <a:srgbClr val="000000"/>
                </a:solidFill>
                <a:latin typeface="微软雅黑" pitchFamily="34" charset="0"/>
                <a:ea typeface="微软雅黑" pitchFamily="34" charset="-122"/>
                <a:cs typeface="微软雅黑" pitchFamily="34" charset="-120"/>
              </a:rPr>
              <a:t>——拉丁文版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《圣经》，该书受到广泛欢迎。此后，谷登堡在两年内印刷并出售了200本副本</a:t>
            </a:r>
            <a:r>
              <a:rPr lang="en-US" altLang="zh-CN" sz="2000" b="0" i="0">
                <a:solidFill>
                  <a:srgbClr val="000000"/>
                </a:solidFill>
                <a:latin typeface="微软雅黑" pitchFamily="34" charset="0"/>
                <a:ea typeface="微软雅黑" pitchFamily="34" charset="-122"/>
                <a:cs typeface="微软雅黑" pitchFamily="34" charset="-120"/>
              </a:rPr>
              <a:t>。材料可用来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说明欧洲活字印刷机的发明(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0_1#472210a9e.bracket?pid=d9cb87211&amp;color=0,0,0&amp;vpa=10&amp;vtp=1"/>
          <p:cNvSpPr/>
          <p:nvPr/>
        </p:nvSpPr>
        <p:spPr>
          <a:xfrm>
            <a:off x="3970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29_2#472210a9e.choices?pid=d9cb87211&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.为宗教改革创造条件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.推动了文化交流与融合</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C.促进了文化的传播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.提高了民众的科学素养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1_1#472210a9e?vop=1&amp;pid=d9cb87211&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本题考查活字印刷机对文化传播的促进。选择C</a:t>
            </a:r>
            <a:r>
              <a:rPr lang="en-US" altLang="zh-CN" sz="2000" b="0" i="0">
                <a:solidFill>
                  <a:srgbClr val="000000"/>
                </a:solidFill>
                <a:latin typeface="微软雅黑" pitchFamily="34" charset="0"/>
                <a:ea typeface="微软雅黑" pitchFamily="34" charset="-122"/>
                <a:cs typeface="微软雅黑" pitchFamily="34" charset="-120"/>
              </a:rPr>
              <a:t>：谷登堡发明活字印刷机后能在短时间内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大量印制</a:t>
            </a:r>
            <a:r>
              <a:rPr lang="en-US" altLang="zh-CN" sz="2000" b="0" i="0" dirty="0">
                <a:solidFill>
                  <a:srgbClr val="000000"/>
                </a:solidFill>
                <a:latin typeface="微软雅黑" pitchFamily="34" charset="0"/>
                <a:ea typeface="微软雅黑" pitchFamily="34" charset="-122"/>
                <a:cs typeface="微软雅黑" pitchFamily="34" charset="-120"/>
              </a:rPr>
              <a:t>《圣经》并将其出售，而之前书籍主要靠人工抄写，数量稀少，由此可见</a:t>
            </a:r>
            <a:r>
              <a:rPr lang="en-US" altLang="zh-CN" sz="2000" b="0" i="0">
                <a:solidFill>
                  <a:srgbClr val="000000"/>
                </a:solidFill>
                <a:latin typeface="微软雅黑" pitchFamily="34" charset="0"/>
                <a:ea typeface="微软雅黑" pitchFamily="34" charset="-122"/>
                <a:cs typeface="微软雅黑" pitchFamily="34" charset="-120"/>
              </a:rPr>
              <a:t>，活字印刷机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的发明提高了生产效率</a:t>
            </a:r>
            <a:r>
              <a:rPr lang="en-US" altLang="zh-CN" sz="2000" b="0" i="0" dirty="0">
                <a:solidFill>
                  <a:srgbClr val="000000"/>
                </a:solidFill>
                <a:latin typeface="微软雅黑" pitchFamily="34" charset="0"/>
                <a:ea typeface="微软雅黑" pitchFamily="34" charset="-122"/>
                <a:cs typeface="微软雅黑" pitchFamily="34" charset="-120"/>
              </a:rPr>
              <a:t>，使更多人能接触书籍，促进了文化传播。排除A：宗教改革始于16</a:t>
            </a:r>
            <a:r>
              <a:rPr lang="en-US" altLang="zh-CN" sz="2000" b="0" i="0">
                <a:solidFill>
                  <a:srgbClr val="000000"/>
                </a:solidFill>
                <a:latin typeface="微软雅黑" pitchFamily="34" charset="0"/>
                <a:ea typeface="微软雅黑" pitchFamily="34" charset="-122"/>
                <a:cs typeface="微软雅黑" pitchFamily="34" charset="-120"/>
              </a:rPr>
              <a:t>世纪，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与材料中约</a:t>
            </a:r>
            <a:r>
              <a:rPr lang="en-US" altLang="zh-CN" sz="2000" b="0" i="0" dirty="0">
                <a:solidFill>
                  <a:srgbClr val="000000"/>
                </a:solidFill>
                <a:latin typeface="微软雅黑" pitchFamily="34" charset="0"/>
                <a:ea typeface="微软雅黑" pitchFamily="34" charset="-122"/>
                <a:cs typeface="微软雅黑" pitchFamily="34" charset="-120"/>
              </a:rPr>
              <a:t>15世纪中叶的时间点相距较远。排除B：材料仅涉及拉丁文《圣经》的印制</a:t>
            </a:r>
            <a:r>
              <a:rPr lang="en-US" altLang="zh-CN" sz="2000" b="0" i="0">
                <a:solidFill>
                  <a:srgbClr val="000000"/>
                </a:solidFill>
                <a:latin typeface="微软雅黑" pitchFamily="34" charset="0"/>
                <a:ea typeface="微软雅黑" pitchFamily="34" charset="-122"/>
                <a:cs typeface="微软雅黑" pitchFamily="34" charset="-120"/>
              </a:rPr>
              <a:t>，未体现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不同文化间的互动或融合</a:t>
            </a:r>
            <a:r>
              <a:rPr lang="en-US" altLang="zh-CN" sz="2000" b="0" i="0" dirty="0">
                <a:solidFill>
                  <a:srgbClr val="000000"/>
                </a:solidFill>
                <a:latin typeface="微软雅黑" pitchFamily="34" charset="0"/>
                <a:ea typeface="微软雅黑" pitchFamily="34" charset="-122"/>
                <a:cs typeface="微软雅黑" pitchFamily="34" charset="-120"/>
              </a:rPr>
              <a:t>。排除D：《圣经》属于宗教文本，与科学知识无关，且</a:t>
            </a:r>
            <a:r>
              <a:rPr lang="en-US" altLang="zh-CN" sz="2000" b="0" i="0">
                <a:solidFill>
                  <a:srgbClr val="000000"/>
                </a:solidFill>
                <a:latin typeface="微软雅黑" pitchFamily="34" charset="0"/>
                <a:ea typeface="微软雅黑" pitchFamily="34" charset="-122"/>
                <a:cs typeface="微软雅黑" pitchFamily="34" charset="-120"/>
              </a:rPr>
              <a:t>15世纪中叶科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学革命尚未兴起</a:t>
            </a:r>
            <a:r>
              <a:rPr lang="en-US" altLang="zh-CN" sz="2000" b="0" i="0" dirty="0">
                <a:solidFill>
                  <a:srgbClr val="000000"/>
                </a:solidFill>
                <a:latin typeface="微软雅黑" pitchFamily="34" charset="0"/>
                <a:ea typeface="微软雅黑" pitchFamily="34" charset="-122"/>
                <a:cs typeface="微软雅黑" pitchFamily="34" charset="-120"/>
              </a:rPr>
              <a:t>，材料未涉及民众科学素养提升的内容。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BD.32_1#89f01d958?pid=d9cb87211&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[广东肇庆2024高二期末]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约15世纪中叶，受惠于印刷技术的革新</a:t>
            </a:r>
            <a:r>
              <a:rPr lang="en-US" altLang="zh-CN" sz="2000" b="0" i="0">
                <a:solidFill>
                  <a:srgbClr val="000000"/>
                </a:solidFill>
                <a:latin typeface="微软雅黑" pitchFamily="34" charset="0"/>
                <a:ea typeface="微软雅黑" pitchFamily="34" charset="-122"/>
                <a:cs typeface="微软雅黑" pitchFamily="34" charset="-120"/>
              </a:rPr>
              <a:t>，欧洲各国本土语言的出版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物逐渐兴盛</a:t>
            </a:r>
            <a:r>
              <a:rPr lang="en-US" altLang="zh-CN" sz="2000" b="0" i="0" dirty="0">
                <a:solidFill>
                  <a:srgbClr val="000000"/>
                </a:solidFill>
                <a:latin typeface="微软雅黑" pitchFamily="34" charset="0"/>
                <a:ea typeface="微软雅黑" pitchFamily="34" charset="-122"/>
                <a:cs typeface="微软雅黑" pitchFamily="34" charset="-120"/>
              </a:rPr>
              <a:t>。各国本土方言，受惠于印刷机的力量而勃兴，</a:t>
            </a:r>
            <a:r>
              <a:rPr lang="en-US" altLang="zh-CN" sz="2000" b="0" i="0">
                <a:solidFill>
                  <a:srgbClr val="000000"/>
                </a:solidFill>
                <a:latin typeface="微软雅黑" pitchFamily="34" charset="0"/>
                <a:ea typeface="微软雅黑" pitchFamily="34" charset="-122"/>
                <a:cs typeface="微软雅黑" pitchFamily="34" charset="-120"/>
              </a:rPr>
              <a:t>最终瓦解了万流归宗的欧洲拉丁文化。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这表明印刷技术的革新(</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3_1#89f01d958.bracket?pid=d9cb87211&amp;color=0,0,0&amp;vpa=11&amp;vtp=1"/>
          <p:cNvSpPr/>
          <p:nvPr/>
        </p:nvSpPr>
        <p:spPr>
          <a:xfrm>
            <a:off x="3462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32_2#89f01d958.choices?pid=d9cb87211&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.加速了文艺复兴时代的到来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.促进了近代生产方式的产生</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C.推动了近代民族国家的形成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.瓦解了宗教神学的统治地位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4_AS.34_1#89f01d958?vop=1&amp;pid=d9cb87211&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本题考查印刷技术革新的影响。选择C：材料“本土语言的出版物逐渐兴盛</a:t>
            </a:r>
            <a:r>
              <a:rPr lang="en-US" altLang="zh-CN" sz="2000" b="0" i="0">
                <a:solidFill>
                  <a:srgbClr val="000000"/>
                </a:solidFill>
                <a:latin typeface="微软雅黑" pitchFamily="34" charset="0"/>
                <a:ea typeface="微软雅黑" pitchFamily="34" charset="-122"/>
                <a:cs typeface="微软雅黑" pitchFamily="34" charset="-120"/>
              </a:rPr>
              <a:t>”“各国本土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方言</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最终瓦解了万流归宗的欧洲拉丁文化”表明印刷技术的兴起和发展</a:t>
            </a:r>
            <a:r>
              <a:rPr lang="en-US" altLang="zh-CN" sz="2000" b="0" i="0">
                <a:solidFill>
                  <a:srgbClr val="000000"/>
                </a:solidFill>
                <a:latin typeface="微软雅黑" pitchFamily="34" charset="0"/>
                <a:ea typeface="微软雅黑" pitchFamily="34" charset="-122"/>
                <a:cs typeface="微软雅黑" pitchFamily="34" charset="-120"/>
              </a:rPr>
              <a:t>,推动了近代民族国家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的形成</a:t>
            </a:r>
            <a:r>
              <a:rPr lang="en-US" altLang="zh-CN" sz="2000" b="0" i="0" dirty="0">
                <a:solidFill>
                  <a:srgbClr val="000000"/>
                </a:solidFill>
                <a:latin typeface="微软雅黑" pitchFamily="34" charset="0"/>
                <a:ea typeface="微软雅黑" pitchFamily="34" charset="-122"/>
                <a:cs typeface="微软雅黑" pitchFamily="34" charset="-120"/>
              </a:rPr>
              <a:t>。排除A：文艺复兴运动出现于14世纪,早于材料时间“15世纪”。排除B</a:t>
            </a:r>
            <a:r>
              <a:rPr lang="en-US" altLang="zh-CN" sz="2000" b="0" i="0">
                <a:solidFill>
                  <a:srgbClr val="000000"/>
                </a:solidFill>
                <a:latin typeface="微软雅黑" pitchFamily="34" charset="0"/>
                <a:ea typeface="微软雅黑" pitchFamily="34" charset="-122"/>
                <a:cs typeface="微软雅黑" pitchFamily="34" charset="-120"/>
              </a:rPr>
              <a:t>：欧洲近代生产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方式的产生和发展主要经历了从手工作业向机器化作业的转变</a:t>
            </a:r>
            <a:r>
              <a:rPr lang="en-US" altLang="zh-CN" sz="2000" b="0" i="0" dirty="0">
                <a:solidFill>
                  <a:srgbClr val="000000"/>
                </a:solidFill>
                <a:latin typeface="微软雅黑" pitchFamily="34" charset="0"/>
                <a:ea typeface="微软雅黑" pitchFamily="34" charset="-122"/>
                <a:cs typeface="微软雅黑" pitchFamily="34" charset="-120"/>
              </a:rPr>
              <a:t>,这一过程始于18世纪</a:t>
            </a:r>
            <a:r>
              <a:rPr lang="en-US" altLang="zh-CN" sz="2000" b="0" i="0">
                <a:solidFill>
                  <a:srgbClr val="000000"/>
                </a:solidFill>
                <a:latin typeface="微软雅黑" pitchFamily="34" charset="0"/>
                <a:ea typeface="微软雅黑" pitchFamily="34" charset="-122"/>
                <a:cs typeface="微软雅黑" pitchFamily="34" charset="-120"/>
              </a:rPr>
              <a:t>60年代发生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的工业革命</a:t>
            </a:r>
            <a:r>
              <a:rPr lang="en-US" altLang="zh-CN" sz="2000" b="0" i="0" dirty="0">
                <a:solidFill>
                  <a:srgbClr val="000000"/>
                </a:solidFill>
                <a:latin typeface="微软雅黑" pitchFamily="34" charset="0"/>
                <a:ea typeface="微软雅黑" pitchFamily="34" charset="-122"/>
                <a:cs typeface="微软雅黑" pitchFamily="34" charset="-120"/>
              </a:rPr>
              <a:t>,与材料时间“15世纪”不符合。排除D：“瓦解”一词过于绝对化,15世纪时</a:t>
            </a:r>
            <a:r>
              <a:rPr lang="en-US" altLang="zh-CN" sz="2000" b="0" i="0">
                <a:solidFill>
                  <a:srgbClr val="000000"/>
                </a:solidFill>
                <a:latin typeface="微软雅黑" pitchFamily="34" charset="0"/>
                <a:ea typeface="微软雅黑" pitchFamily="34" charset="-122"/>
                <a:cs typeface="微软雅黑" pitchFamily="34" charset="-120"/>
              </a:rPr>
              <a:t>,欧洲宗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教神学依然处于统治地位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35_1#78dc3ccda?pid=d9cb87211&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[辽宁大连滨城高中联盟2025高二期中]</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下图为1949—2008年我国公共图书馆发展柱状图。</a:t>
            </a:r>
            <a:endParaRPr lang="en-US" altLang="zh-CN" sz="2000" dirty="0"/>
          </a:p>
        </p:txBody>
      </p:sp>
      <p:pic>
        <p:nvPicPr>
          <p:cNvPr id="3" name="QC_4_BD.35_2#78dc3ccda?iti=1&amp;pid=d9cb87211&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43400" y="1513528"/>
            <a:ext cx="3493008"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BD.35_3#78dc3ccda?iti=1&amp;pid=d9cb87211&amp;color=0,0,0&amp;vtp=1&amp;bbb=1"/>
          <p:cNvSpPr/>
          <p:nvPr/>
        </p:nvSpPr>
        <p:spPr>
          <a:xfrm>
            <a:off x="4057110" y="3451040"/>
            <a:ext cx="4065588"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1949—2008年我国公共图书馆个数</a:t>
            </a:r>
            <a:endParaRPr lang="en-US" altLang="zh-CN" sz="2000" dirty="0"/>
          </a:p>
        </p:txBody>
      </p:sp>
      <p:sp>
        <p:nvSpPr>
          <p:cNvPr id="5" name="QC_4_BD.35_4#78dc3ccda?pid=d9cb87211&amp;color=0,0,0&amp;vtp=1&amp;bbb=1"/>
          <p:cNvSpPr/>
          <p:nvPr/>
        </p:nvSpPr>
        <p:spPr>
          <a:xfrm>
            <a:off x="722376" y="3909637"/>
            <a:ext cx="10753344" cy="40500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该图反映了我国公共图书馆建设(</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4_AN.36_1#78dc3ccda.bracket?pid=d9cb87211&amp;color=0,0,0&amp;vpa=12&amp;vtp=1"/>
          <p:cNvSpPr/>
          <p:nvPr/>
        </p:nvSpPr>
        <p:spPr>
          <a:xfrm>
            <a:off x="4478401" y="3909637"/>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7" name="QC_4_BD.35_5#78dc3ccda.choices?pid=d9cb87211&amp;color=0,0,0&amp;vtp=1&amp;bbb=1"/>
          <p:cNvSpPr/>
          <p:nvPr/>
        </p:nvSpPr>
        <p:spPr>
          <a:xfrm>
            <a:off x="722376" y="437242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A.推动了工业化的实现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.有利于珍贵古籍保存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.有助于推动社会教育</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.传播了现代文化知识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37_1#78dc3ccda?vop=1&amp;pid=d9cb87211&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本题考查新中国公共图书馆建设对社会教育的推动作用。选择C</a:t>
            </a:r>
            <a:r>
              <a:rPr lang="en-US" altLang="zh-CN" sz="2000" b="0" i="0">
                <a:solidFill>
                  <a:srgbClr val="000000"/>
                </a:solidFill>
                <a:latin typeface="微软雅黑" pitchFamily="34" charset="0"/>
                <a:ea typeface="微软雅黑" pitchFamily="34" charset="-122"/>
                <a:cs typeface="微软雅黑" pitchFamily="34" charset="-120"/>
              </a:rPr>
              <a:t>：新中国成立后我国公共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图书馆数量增长</a:t>
            </a:r>
            <a:r>
              <a:rPr lang="en-US" altLang="zh-CN" sz="2000" b="0" i="0" dirty="0">
                <a:solidFill>
                  <a:srgbClr val="000000"/>
                </a:solidFill>
                <a:latin typeface="微软雅黑" pitchFamily="34" charset="0"/>
                <a:ea typeface="微软雅黑" pitchFamily="34" charset="-122"/>
                <a:cs typeface="微软雅黑" pitchFamily="34" charset="-120"/>
              </a:rPr>
              <a:t>，尤其是20世纪80年代急剧增多</a:t>
            </a:r>
            <a:r>
              <a:rPr lang="en-US" altLang="zh-CN" sz="2000" b="0" i="0">
                <a:solidFill>
                  <a:srgbClr val="000000"/>
                </a:solidFill>
                <a:latin typeface="微软雅黑" pitchFamily="34" charset="0"/>
                <a:ea typeface="微软雅黑" pitchFamily="34" charset="-122"/>
                <a:cs typeface="微软雅黑" pitchFamily="34" charset="-120"/>
              </a:rPr>
              <a:t>，直接反映了国家通过扩大文化设施覆盖面来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推动社会教育的努力</a:t>
            </a:r>
            <a:r>
              <a:rPr lang="en-US" altLang="zh-CN" sz="2000" b="0" i="0" dirty="0">
                <a:solidFill>
                  <a:srgbClr val="000000"/>
                </a:solidFill>
                <a:latin typeface="微软雅黑" pitchFamily="34" charset="0"/>
                <a:ea typeface="微软雅黑" pitchFamily="34" charset="-122"/>
                <a:cs typeface="微软雅黑" pitchFamily="34" charset="-120"/>
              </a:rPr>
              <a:t>。这一趋势与改革开放以来民众对文化教育的需求增长相契合</a:t>
            </a:r>
            <a:r>
              <a:rPr lang="en-US" altLang="zh-CN" sz="2000" b="0" i="0">
                <a:solidFill>
                  <a:srgbClr val="000000"/>
                </a:solidFill>
                <a:latin typeface="微软雅黑" pitchFamily="34" charset="0"/>
                <a:ea typeface="微软雅黑" pitchFamily="34" charset="-122"/>
                <a:cs typeface="微软雅黑" pitchFamily="34" charset="-120"/>
              </a:rPr>
              <a:t>，体现了图书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馆在社会教育中的关键作用</a:t>
            </a:r>
            <a:r>
              <a:rPr lang="en-US" altLang="zh-CN" sz="2000" b="0" i="0" dirty="0">
                <a:solidFill>
                  <a:srgbClr val="000000"/>
                </a:solidFill>
                <a:latin typeface="微软雅黑" pitchFamily="34" charset="0"/>
                <a:ea typeface="微软雅黑" pitchFamily="34" charset="-122"/>
                <a:cs typeface="微软雅黑" pitchFamily="34" charset="-120"/>
              </a:rPr>
              <a:t>。排除A：公共图书馆的主要功能是提供文化、教育资源</a:t>
            </a:r>
            <a:r>
              <a:rPr lang="en-US" altLang="zh-CN" sz="2000" b="0" i="0">
                <a:solidFill>
                  <a:srgbClr val="000000"/>
                </a:solidFill>
                <a:latin typeface="微软雅黑" pitchFamily="34" charset="0"/>
                <a:ea typeface="微软雅黑" pitchFamily="34" charset="-122"/>
                <a:cs typeface="微软雅黑" pitchFamily="34" charset="-120"/>
              </a:rPr>
              <a:t>，而非直接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推动工业化</a:t>
            </a:r>
            <a:r>
              <a:rPr lang="en-US" altLang="zh-CN" sz="2000" b="0" i="0" dirty="0">
                <a:solidFill>
                  <a:srgbClr val="000000"/>
                </a:solidFill>
                <a:latin typeface="微软雅黑" pitchFamily="34" charset="0"/>
                <a:ea typeface="微软雅黑" pitchFamily="34" charset="-122"/>
                <a:cs typeface="微软雅黑" pitchFamily="34" charset="-120"/>
              </a:rPr>
              <a:t>。工业化依赖技术、资本和产业政策，与图书馆数量增长无直接因果关系。排除</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图中仅反映图书馆数量变化</a:t>
            </a:r>
            <a:r>
              <a:rPr lang="en-US" altLang="zh-CN" sz="2000" b="0" i="0" dirty="0">
                <a:solidFill>
                  <a:srgbClr val="000000"/>
                </a:solidFill>
                <a:latin typeface="微软雅黑" pitchFamily="34" charset="0"/>
                <a:ea typeface="微软雅黑" pitchFamily="34" charset="-122"/>
                <a:cs typeface="微软雅黑" pitchFamily="34" charset="-120"/>
              </a:rPr>
              <a:t>，未涉及馆内情况（如古籍比例、保存条件</a:t>
            </a:r>
            <a:r>
              <a:rPr lang="en-US" altLang="zh-CN" sz="2000" b="0" i="0">
                <a:solidFill>
                  <a:srgbClr val="000000"/>
                </a:solidFill>
                <a:latin typeface="微软雅黑" pitchFamily="34" charset="0"/>
                <a:ea typeface="微软雅黑" pitchFamily="34" charset="-122"/>
                <a:cs typeface="微软雅黑" pitchFamily="34" charset="-120"/>
              </a:rPr>
              <a:t>），且古籍保存需专门机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构</a:t>
            </a:r>
            <a:r>
              <a:rPr lang="en-US" altLang="zh-CN" sz="2000" b="0" i="0" dirty="0">
                <a:solidFill>
                  <a:srgbClr val="000000"/>
                </a:solidFill>
                <a:latin typeface="微软雅黑" pitchFamily="34" charset="0"/>
                <a:ea typeface="微软雅黑" pitchFamily="34" charset="-122"/>
                <a:cs typeface="微软雅黑" pitchFamily="34" charset="-120"/>
              </a:rPr>
              <a:t>（如博物馆、档案馆）和专业保护技术，图书馆数量增加不能等同于古籍保护成效显著</a:t>
            </a:r>
            <a:r>
              <a:rPr lang="en-US" altLang="zh-CN" sz="2000" b="0" i="0">
                <a:solidFill>
                  <a:srgbClr val="000000"/>
                </a:solidFill>
                <a:latin typeface="微软雅黑" pitchFamily="34" charset="0"/>
                <a:ea typeface="微软雅黑" pitchFamily="34" charset="-122"/>
                <a:cs typeface="微软雅黑" pitchFamily="34" charset="-120"/>
              </a:rPr>
              <a:t>。排除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：材料强调的是图书馆数量的增长，</a:t>
            </a:r>
            <a:r>
              <a:rPr lang="en-US" altLang="zh-CN" sz="2000" b="0" i="0">
                <a:solidFill>
                  <a:srgbClr val="000000"/>
                </a:solidFill>
                <a:latin typeface="微软雅黑" pitchFamily="34" charset="0"/>
                <a:ea typeface="微软雅黑" pitchFamily="34" charset="-122"/>
                <a:cs typeface="微软雅黑" pitchFamily="34" charset="-120"/>
              </a:rPr>
              <a:t>其深层意义在于通过扩大文化设施覆盖面推动社会教育，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并非单纯传播现代文化知识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ca888a736?pid=cdcc740d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[北京昌平区2025高二期末]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中古时期欧洲大学的教学方式以讲授和辩论为主</a:t>
            </a:r>
            <a:r>
              <a:rPr lang="en-US" altLang="zh-CN" sz="2000" b="0" i="0">
                <a:solidFill>
                  <a:srgbClr val="000000"/>
                </a:solidFill>
                <a:latin typeface="微软雅黑" pitchFamily="34" charset="0"/>
                <a:ea typeface="微软雅黑" pitchFamily="34" charset="-122"/>
                <a:cs typeface="微软雅黑" pitchFamily="34" charset="-120"/>
              </a:rPr>
              <a:t>，学生来自欧洲各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。彼特拉克曾就读于博洛尼亚大学，伊拉斯谟曾就读于巴黎大学并在牛津大学等高校访学</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说明这一时期的大学(</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ca888a736.bracket?pid=cdcc740d3&amp;color=0,0,0&amp;vpa=1&amp;vtp=1"/>
          <p:cNvSpPr/>
          <p:nvPr/>
        </p:nvSpPr>
        <p:spPr>
          <a:xfrm>
            <a:off x="3195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_2#ca888a736.choices?pid=cdcc740d3&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.代表了欧洲最初的学校形式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.全方位向公众提供各领域的知识</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C.标志着国民教育体系的建立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.为思想解放运动奠定了人才基础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38_1#661591db9?pid=c31f10dcf&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[浙江嘉兴2025高二期末]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1905年，张謇在通州师范设博物苑</a:t>
            </a:r>
            <a:r>
              <a:rPr lang="en-US" altLang="zh-CN" sz="2000" b="0" i="0">
                <a:solidFill>
                  <a:srgbClr val="000000"/>
                </a:solidFill>
                <a:latin typeface="微软雅黑" pitchFamily="34" charset="0"/>
                <a:ea typeface="微软雅黑" pitchFamily="34" charset="-122"/>
                <a:cs typeface="微软雅黑" pitchFamily="34" charset="-120"/>
              </a:rPr>
              <a:t>，“为本校师范生备物理上之实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验</a:t>
            </a:r>
            <a:r>
              <a:rPr lang="en-US" altLang="zh-CN" sz="2000" b="0" i="0" dirty="0">
                <a:solidFill>
                  <a:srgbClr val="000000"/>
                </a:solidFill>
                <a:latin typeface="微软雅黑" pitchFamily="34" charset="0"/>
                <a:ea typeface="微软雅黑" pitchFamily="34" charset="-122"/>
                <a:cs typeface="微软雅黑" pitchFamily="34" charset="-120"/>
              </a:rPr>
              <a:t>，以师范教授博物之所征，为地方人民广农业上知识”；1914年</a:t>
            </a:r>
            <a:r>
              <a:rPr lang="en-US" altLang="zh-CN" sz="2000" b="0" i="0">
                <a:solidFill>
                  <a:srgbClr val="000000"/>
                </a:solidFill>
                <a:latin typeface="微软雅黑" pitchFamily="34" charset="0"/>
                <a:ea typeface="微软雅黑" pitchFamily="34" charset="-122"/>
                <a:cs typeface="微软雅黑" pitchFamily="34" charset="-120"/>
              </a:rPr>
              <a:t>，吴家煦等人组织发起中华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博物学会</a:t>
            </a:r>
            <a:r>
              <a:rPr lang="en-US" altLang="zh-CN" sz="2000" b="0" i="0" dirty="0">
                <a:solidFill>
                  <a:srgbClr val="000000"/>
                </a:solidFill>
                <a:latin typeface="微软雅黑" pitchFamily="34" charset="0"/>
                <a:ea typeface="微软雅黑" pitchFamily="34" charset="-122"/>
                <a:cs typeface="微软雅黑" pitchFamily="34" charset="-120"/>
              </a:rPr>
              <a:t>，称博物学“况乎其影响所被，或可振兴实业之资，宁止促进科学而已哉”！</a:t>
            </a:r>
            <a:r>
              <a:rPr lang="en-US" altLang="zh-CN" sz="2000" b="0" i="0">
                <a:solidFill>
                  <a:srgbClr val="000000"/>
                </a:solidFill>
                <a:latin typeface="微软雅黑" pitchFamily="34" charset="0"/>
                <a:ea typeface="微软雅黑" pitchFamily="34" charset="-122"/>
                <a:cs typeface="微软雅黑" pitchFamily="34" charset="-120"/>
              </a:rPr>
              <a:t>由此可知，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博物学的发展有利于(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9_1#661591db9.bracket?pid=c31f10dcf&amp;color=0,0,0&amp;vpa=13&amp;vtp=1"/>
          <p:cNvSpPr/>
          <p:nvPr/>
        </p:nvSpPr>
        <p:spPr>
          <a:xfrm>
            <a:off x="3208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8_2#661591db9.choices?pid=c31f10dcf&amp;color=0,0,0&amp;vtp=1&amp;bbb=1"/>
          <p:cNvSpPr/>
          <p:nvPr/>
        </p:nvSpPr>
        <p:spPr>
          <a:xfrm>
            <a:off x="722376" y="27912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.促进科学教育和民族复兴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.回应新文化运动时代诉求</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C.消弭西方文化侵略的影响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.保存历代古籍和文化遗产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40_1#661591db9?vop=1&amp;pid=c31f10dcf&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本题考查近代博物学发展对科学教育和民族复兴的作用。选择A</a:t>
            </a:r>
            <a:r>
              <a:rPr lang="en-US" altLang="zh-CN" sz="2000" b="0" i="0">
                <a:solidFill>
                  <a:srgbClr val="000000"/>
                </a:solidFill>
                <a:latin typeface="微软雅黑" pitchFamily="34" charset="0"/>
                <a:ea typeface="微软雅黑" pitchFamily="34" charset="-122"/>
                <a:cs typeface="微软雅黑" pitchFamily="34" charset="-120"/>
              </a:rPr>
              <a:t>：从材料中张謇设博物苑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用于师范生物理实验和推广农业知识</a:t>
            </a:r>
            <a:r>
              <a:rPr lang="en-US" altLang="zh-CN" sz="2000" b="0" i="0" dirty="0">
                <a:solidFill>
                  <a:srgbClr val="000000"/>
                </a:solidFill>
                <a:latin typeface="微软雅黑" pitchFamily="34" charset="0"/>
                <a:ea typeface="微软雅黑" pitchFamily="34" charset="-122"/>
                <a:cs typeface="微软雅黑" pitchFamily="34" charset="-120"/>
              </a:rPr>
              <a:t>，以及中华博物学会称博物学可振兴实业、促进科学</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博物学既能推动科学教育发展</a:t>
            </a:r>
            <a:r>
              <a:rPr lang="en-US" altLang="zh-CN" sz="2000" b="0" i="0" dirty="0">
                <a:solidFill>
                  <a:srgbClr val="000000"/>
                </a:solidFill>
                <a:latin typeface="微软雅黑" pitchFamily="34" charset="0"/>
                <a:ea typeface="微软雅黑" pitchFamily="34" charset="-122"/>
                <a:cs typeface="微软雅黑" pitchFamily="34" charset="-120"/>
              </a:rPr>
              <a:t>，又对民族经济发展和民族复兴有助力作用。排除B</a:t>
            </a:r>
            <a:r>
              <a:rPr lang="en-US" altLang="zh-CN" sz="2000" b="0" i="0">
                <a:solidFill>
                  <a:srgbClr val="000000"/>
                </a:solidFill>
                <a:latin typeface="微软雅黑" pitchFamily="34" charset="0"/>
                <a:ea typeface="微软雅黑" pitchFamily="34" charset="-122"/>
                <a:cs typeface="微软雅黑" pitchFamily="34" charset="-120"/>
              </a:rPr>
              <a:t>：新文化运动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始于</a:t>
            </a:r>
            <a:r>
              <a:rPr lang="en-US" altLang="zh-CN" sz="2000" b="0" i="0" dirty="0">
                <a:solidFill>
                  <a:srgbClr val="000000"/>
                </a:solidFill>
                <a:latin typeface="微软雅黑" pitchFamily="34" charset="0"/>
                <a:ea typeface="微软雅黑" pitchFamily="34" charset="-122"/>
                <a:cs typeface="微软雅黑" pitchFamily="34" charset="-120"/>
              </a:rPr>
              <a:t>1915年，与材料时间不符。排除C：材料未涉及西方文化侵略问题</a:t>
            </a:r>
            <a:r>
              <a:rPr lang="en-US" altLang="zh-CN" sz="2000" b="0" i="0">
                <a:solidFill>
                  <a:srgbClr val="000000"/>
                </a:solidFill>
                <a:latin typeface="微软雅黑" pitchFamily="34" charset="0"/>
                <a:ea typeface="微软雅黑" pitchFamily="34" charset="-122"/>
                <a:cs typeface="微软雅黑" pitchFamily="34" charset="-120"/>
              </a:rPr>
              <a:t>，博物学发展旨在促进实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用教育和实业振兴</a:t>
            </a:r>
            <a:r>
              <a:rPr lang="en-US" altLang="zh-CN" sz="2000" b="0" i="0" dirty="0">
                <a:solidFill>
                  <a:srgbClr val="000000"/>
                </a:solidFill>
                <a:latin typeface="微软雅黑" pitchFamily="34" charset="0"/>
                <a:ea typeface="微软雅黑" pitchFamily="34" charset="-122"/>
                <a:cs typeface="微软雅黑" pitchFamily="34" charset="-120"/>
              </a:rPr>
              <a:t>，尚不足以消弭外来文化影响。排除D：博物苑和博物学会关注自然实验</a:t>
            </a:r>
            <a:r>
              <a:rPr lang="en-US" altLang="zh-CN" sz="2000" b="0" i="0">
                <a:solidFill>
                  <a:srgbClr val="000000"/>
                </a:solidFill>
                <a:latin typeface="微软雅黑" pitchFamily="34" charset="0"/>
                <a:ea typeface="微软雅黑" pitchFamily="34" charset="-122"/>
                <a:cs typeface="微软雅黑" pitchFamily="34" charset="-120"/>
              </a:rPr>
              <a:t>、农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业及实业</a:t>
            </a:r>
            <a:r>
              <a:rPr lang="en-US" altLang="zh-CN" sz="2000" b="0" i="0" dirty="0">
                <a:solidFill>
                  <a:srgbClr val="000000"/>
                </a:solidFill>
                <a:latin typeface="微软雅黑" pitchFamily="34" charset="0"/>
                <a:ea typeface="微软雅黑" pitchFamily="34" charset="-122"/>
                <a:cs typeface="微软雅黑" pitchFamily="34" charset="-120"/>
              </a:rPr>
              <a:t>，未提及古籍或文化遗产保存内容。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ca888a736?vop=1&amp;pid=cdcc740d3&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本题考查中古欧洲大学教育。选择D：中古时期欧洲大学教学方式以讲授和辩论为主</a:t>
            </a:r>
            <a:r>
              <a:rPr lang="en-US" altLang="zh-CN" sz="2000" b="0" i="0">
                <a:solidFill>
                  <a:srgbClr val="000000"/>
                </a:solidFill>
                <a:latin typeface="微软雅黑" pitchFamily="34" charset="0"/>
                <a:ea typeface="微软雅黑" pitchFamily="34" charset="-122"/>
                <a:cs typeface="微软雅黑" pitchFamily="34" charset="-120"/>
              </a:rPr>
              <a:t>，培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养了学生的思辨能力</a:t>
            </a:r>
            <a:r>
              <a:rPr lang="en-US" altLang="zh-CN" sz="2000" b="0" i="0" dirty="0">
                <a:solidFill>
                  <a:srgbClr val="000000"/>
                </a:solidFill>
                <a:latin typeface="微软雅黑" pitchFamily="34" charset="0"/>
                <a:ea typeface="微软雅黑" pitchFamily="34" charset="-122"/>
                <a:cs typeface="微软雅黑" pitchFamily="34" charset="-120"/>
              </a:rPr>
              <a:t>，彼特拉克、伊拉斯谟为文艺复兴的代表人物，他们在大学求学或访学</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些学校为思想解放运动储备了人才</a:t>
            </a:r>
            <a:r>
              <a:rPr lang="en-US" altLang="zh-CN" sz="2000" b="0" i="0" dirty="0">
                <a:solidFill>
                  <a:srgbClr val="000000"/>
                </a:solidFill>
                <a:latin typeface="微软雅黑" pitchFamily="34" charset="0"/>
                <a:ea typeface="微软雅黑" pitchFamily="34" charset="-122"/>
                <a:cs typeface="微软雅黑" pitchFamily="34" charset="-120"/>
              </a:rPr>
              <a:t>，为思想解放运动奠定人才基础。排除A</a:t>
            </a:r>
            <a:r>
              <a:rPr lang="en-US" altLang="zh-CN" sz="2000" b="0" i="0">
                <a:solidFill>
                  <a:srgbClr val="000000"/>
                </a:solidFill>
                <a:latin typeface="微软雅黑" pitchFamily="34" charset="0"/>
                <a:ea typeface="微软雅黑" pitchFamily="34" charset="-122"/>
                <a:cs typeface="微软雅黑" pitchFamily="34" charset="-120"/>
              </a:rPr>
              <a:t>：欧洲最初学校形式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可追溯至古希腊时期</a:t>
            </a:r>
            <a:r>
              <a:rPr lang="en-US" altLang="zh-CN" sz="2000" b="0" i="0" dirty="0">
                <a:solidFill>
                  <a:srgbClr val="000000"/>
                </a:solidFill>
                <a:latin typeface="微软雅黑" pitchFamily="34" charset="0"/>
                <a:ea typeface="微软雅黑" pitchFamily="34" charset="-122"/>
                <a:cs typeface="微软雅黑" pitchFamily="34" charset="-120"/>
              </a:rPr>
              <a:t>，如雅典学院，“最初”说法错误。排除B：大学知识传授集中于神学</a:t>
            </a:r>
            <a:r>
              <a:rPr lang="en-US" altLang="zh-CN" sz="2000" b="0" i="0">
                <a:solidFill>
                  <a:srgbClr val="000000"/>
                </a:solidFill>
                <a:latin typeface="微软雅黑" pitchFamily="34" charset="0"/>
                <a:ea typeface="微软雅黑" pitchFamily="34" charset="-122"/>
                <a:cs typeface="微软雅黑" pitchFamily="34" charset="-120"/>
              </a:rPr>
              <a:t>、法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学等专业领域</a:t>
            </a:r>
            <a:r>
              <a:rPr lang="en-US" altLang="zh-CN" sz="2000" b="0" i="0" dirty="0">
                <a:solidFill>
                  <a:srgbClr val="000000"/>
                </a:solidFill>
                <a:latin typeface="微软雅黑" pitchFamily="34" charset="0"/>
                <a:ea typeface="微软雅黑" pitchFamily="34" charset="-122"/>
                <a:cs typeface="微软雅黑" pitchFamily="34" charset="-120"/>
              </a:rPr>
              <a:t>，而非各领域，且大学学生多为精英阶层，并非全方位覆盖公众。排除C</a:t>
            </a:r>
            <a:r>
              <a:rPr lang="en-US" altLang="zh-CN" sz="2000" b="0" i="0">
                <a:solidFill>
                  <a:srgbClr val="000000"/>
                </a:solidFill>
                <a:latin typeface="微软雅黑" pitchFamily="34" charset="0"/>
                <a:ea typeface="微软雅黑" pitchFamily="34" charset="-122"/>
                <a:cs typeface="微软雅黑" pitchFamily="34" charset="-120"/>
              </a:rPr>
              <a:t>：国民教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育体系由近代民族国家推行</a:t>
            </a:r>
            <a:r>
              <a:rPr lang="en-US" altLang="zh-CN" sz="2000" b="0" i="0" dirty="0">
                <a:solidFill>
                  <a:srgbClr val="000000"/>
                </a:solidFill>
                <a:latin typeface="微软雅黑" pitchFamily="34" charset="0"/>
                <a:ea typeface="微软雅黑" pitchFamily="34" charset="-122"/>
                <a:cs typeface="微软雅黑" pitchFamily="34" charset="-120"/>
              </a:rPr>
              <a:t>，中古大学由教会主导，具有国际性而非国家化特征。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4022a05c1?pid=cdcc740d3&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[河北石家庄2025高二期末]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抗战胜利后</a:t>
            </a:r>
            <a:r>
              <a:rPr lang="en-US" altLang="zh-CN" sz="2000" b="0" i="0">
                <a:solidFill>
                  <a:srgbClr val="000000"/>
                </a:solidFill>
                <a:latin typeface="微软雅黑" pitchFamily="34" charset="0"/>
                <a:ea typeface="微软雅黑" pitchFamily="34" charset="-122"/>
                <a:cs typeface="微软雅黑" pitchFamily="34" charset="-120"/>
              </a:rPr>
              <a:t>，北京大学一改蔡元培时代奠定的注重文理基础学科的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传统</a:t>
            </a:r>
            <a:r>
              <a:rPr lang="en-US" altLang="zh-CN" sz="2000" b="0" i="0" dirty="0">
                <a:solidFill>
                  <a:srgbClr val="000000"/>
                </a:solidFill>
                <a:latin typeface="微软雅黑" pitchFamily="34" charset="0"/>
                <a:ea typeface="微软雅黑" pitchFamily="34" charset="-122"/>
                <a:cs typeface="微软雅黑" pitchFamily="34" charset="-120"/>
              </a:rPr>
              <a:t>，在原有文、理、法三院的基础上，增设农、工、医等实用学科</a:t>
            </a:r>
            <a:r>
              <a:rPr lang="en-US" altLang="zh-CN" sz="2000" b="0" i="0">
                <a:solidFill>
                  <a:srgbClr val="000000"/>
                </a:solidFill>
                <a:latin typeface="微软雅黑" pitchFamily="34" charset="0"/>
                <a:ea typeface="微软雅黑" pitchFamily="34" charset="-122"/>
                <a:cs typeface="微软雅黑" pitchFamily="34" charset="-120"/>
              </a:rPr>
              <a:t>，变成名副其实的综合性大</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这一调整(</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4022a05c1.bracket?pid=cdcc740d3&amp;color=0,0,0&amp;vpa=2&amp;vtp=1"/>
          <p:cNvSpPr/>
          <p:nvPr/>
        </p:nvSpPr>
        <p:spPr>
          <a:xfrm>
            <a:off x="2446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4022a05c1.choices?pid=cdcc740d3&amp;color=0,0,0&amp;vtp=1&amp;bbb=1"/>
          <p:cNvSpPr/>
          <p:nvPr/>
        </p:nvSpPr>
        <p:spPr>
          <a:xfrm>
            <a:off x="722376" y="2334074"/>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.反映出教育主权已收回</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.缘于社会需求的驱动</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C.推动教育向精英化发展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.表明教育体系的完备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4022a05c1?vop=1&amp;pid=cdcc740d3&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本题考查中国学校教育的发展。选择B：抗战胜利后，中国面临重建需求，</a:t>
            </a:r>
            <a:r>
              <a:rPr lang="en-US" altLang="zh-CN" sz="2000" b="0" i="0">
                <a:solidFill>
                  <a:srgbClr val="000000"/>
                </a:solidFill>
                <a:latin typeface="微软雅黑" pitchFamily="34" charset="0"/>
                <a:ea typeface="微软雅黑" pitchFamily="34" charset="-122"/>
                <a:cs typeface="微软雅黑" pitchFamily="34" charset="-120"/>
              </a:rPr>
              <a:t>社会急需工业、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农业</a:t>
            </a:r>
            <a:r>
              <a:rPr lang="en-US" altLang="zh-CN" sz="2000" b="0" i="0" dirty="0">
                <a:solidFill>
                  <a:srgbClr val="000000"/>
                </a:solidFill>
                <a:latin typeface="微软雅黑" pitchFamily="34" charset="0"/>
                <a:ea typeface="微软雅黑" pitchFamily="34" charset="-122"/>
                <a:cs typeface="微软雅黑" pitchFamily="34" charset="-120"/>
              </a:rPr>
              <a:t>、医疗等实用人才来推动经济恢复与发展，北京大学增设农、工、医等学科</a:t>
            </a:r>
            <a:r>
              <a:rPr lang="en-US" altLang="zh-CN" sz="2000" b="0" i="0">
                <a:solidFill>
                  <a:srgbClr val="000000"/>
                </a:solidFill>
                <a:latin typeface="微软雅黑" pitchFamily="34" charset="0"/>
                <a:ea typeface="微软雅黑" pitchFamily="34" charset="-122"/>
                <a:cs typeface="微软雅黑" pitchFamily="34" charset="-120"/>
              </a:rPr>
              <a:t>，正是响应这种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实际社会需求的表现</a:t>
            </a:r>
            <a:r>
              <a:rPr lang="en-US" altLang="zh-CN" sz="2000" b="0" i="0" dirty="0">
                <a:solidFill>
                  <a:srgbClr val="000000"/>
                </a:solidFill>
                <a:latin typeface="微软雅黑" pitchFamily="34" charset="0"/>
                <a:ea typeface="微软雅黑" pitchFamily="34" charset="-122"/>
                <a:cs typeface="微软雅黑" pitchFamily="34" charset="-120"/>
              </a:rPr>
              <a:t>，体现了教育服务于国家建设的导向。排除A</a:t>
            </a:r>
            <a:r>
              <a:rPr lang="en-US" altLang="zh-CN" sz="2000" b="0" i="0">
                <a:solidFill>
                  <a:srgbClr val="000000"/>
                </a:solidFill>
                <a:latin typeface="微软雅黑" pitchFamily="34" charset="0"/>
                <a:ea typeface="微软雅黑" pitchFamily="34" charset="-122"/>
                <a:cs typeface="微软雅黑" pitchFamily="34" charset="-120"/>
              </a:rPr>
              <a:t>：题干主要强调北京大学的学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科调整</a:t>
            </a:r>
            <a:r>
              <a:rPr lang="en-US" altLang="zh-CN" sz="2000" b="0" i="0" dirty="0">
                <a:solidFill>
                  <a:srgbClr val="000000"/>
                </a:solidFill>
                <a:latin typeface="微软雅黑" pitchFamily="34" charset="0"/>
                <a:ea typeface="微软雅黑" pitchFamily="34" charset="-122"/>
                <a:cs typeface="微软雅黑" pitchFamily="34" charset="-120"/>
              </a:rPr>
              <a:t>，并未提及教育主权问题。排除C：增设实用学科旨在扩大教育覆盖面，</a:t>
            </a:r>
            <a:r>
              <a:rPr lang="en-US" altLang="zh-CN" sz="2000" b="0" i="0">
                <a:solidFill>
                  <a:srgbClr val="000000"/>
                </a:solidFill>
                <a:latin typeface="微软雅黑" pitchFamily="34" charset="0"/>
                <a:ea typeface="微软雅黑" pitchFamily="34" charset="-122"/>
                <a:cs typeface="微软雅黑" pitchFamily="34" charset="-120"/>
              </a:rPr>
              <a:t>培养实用型人才，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满足社会的广泛需求</a:t>
            </a:r>
            <a:r>
              <a:rPr lang="en-US" altLang="zh-CN" sz="2000" b="0" i="0" dirty="0">
                <a:solidFill>
                  <a:srgbClr val="000000"/>
                </a:solidFill>
                <a:latin typeface="微软雅黑" pitchFamily="34" charset="0"/>
                <a:ea typeface="微软雅黑" pitchFamily="34" charset="-122"/>
                <a:cs typeface="微软雅黑" pitchFamily="34" charset="-120"/>
              </a:rPr>
              <a:t>，而非强化精英教育。排除D</a:t>
            </a:r>
            <a:r>
              <a:rPr lang="en-US" altLang="zh-CN" sz="2000" b="0" i="0">
                <a:solidFill>
                  <a:srgbClr val="000000"/>
                </a:solidFill>
                <a:latin typeface="微软雅黑" pitchFamily="34" charset="0"/>
                <a:ea typeface="微软雅黑" pitchFamily="34" charset="-122"/>
                <a:cs typeface="微软雅黑" pitchFamily="34" charset="-120"/>
              </a:rPr>
              <a:t>：不能以单一大学学科变化推断整个国家教育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体系完备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acc9de2d1?pid=390024543&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[浙江绍兴2025高二期末]</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苏轼对古代某项科技成果曾发出感想：“余犹及见老儒先生</a:t>
            </a:r>
            <a:r>
              <a:rPr lang="en-US" altLang="zh-CN" sz="2000" b="0" i="0">
                <a:solidFill>
                  <a:srgbClr val="000000"/>
                </a:solidFill>
                <a:latin typeface="微软雅黑" pitchFamily="34" charset="0"/>
                <a:ea typeface="微软雅黑" pitchFamily="34" charset="-122"/>
                <a:cs typeface="微软雅黑" pitchFamily="34" charset="-120"/>
              </a:rPr>
              <a:t>，自言其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少时</a:t>
            </a:r>
            <a:r>
              <a:rPr lang="en-US" altLang="zh-CN" sz="2000" b="0" i="0" dirty="0">
                <a:solidFill>
                  <a:srgbClr val="000000"/>
                </a:solidFill>
                <a:latin typeface="微软雅黑" pitchFamily="34" charset="0"/>
                <a:ea typeface="微软雅黑" pitchFamily="34" charset="-122"/>
                <a:cs typeface="微软雅黑" pitchFamily="34" charset="-120"/>
              </a:rPr>
              <a:t>，欲求《史记》《汉书》而不可得，幸而得之，皆手自书，日夜诵读，惟恐不及</a:t>
            </a:r>
            <a:r>
              <a:rPr lang="en-US" altLang="zh-CN" sz="2000" b="0" i="0">
                <a:solidFill>
                  <a:srgbClr val="000000"/>
                </a:solidFill>
                <a:latin typeface="微软雅黑" pitchFamily="34" charset="0"/>
                <a:ea typeface="微软雅黑" pitchFamily="34" charset="-122"/>
                <a:cs typeface="微软雅黑" pitchFamily="34" charset="-120"/>
              </a:rPr>
              <a:t>。近岁市人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转相摹刻诸子百家之书</a:t>
            </a:r>
            <a:r>
              <a:rPr lang="en-US" altLang="zh-CN" sz="2000" b="0" i="0" dirty="0">
                <a:solidFill>
                  <a:srgbClr val="000000"/>
                </a:solidFill>
                <a:latin typeface="微软雅黑" pitchFamily="34" charset="0"/>
                <a:ea typeface="微软雅黑" pitchFamily="34" charset="-122"/>
                <a:cs typeface="微软雅黑" pitchFamily="34" charset="-120"/>
              </a:rPr>
              <a:t>，日传万纸，学者之于书，多且易致</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”据此可知</a:t>
            </a:r>
            <a:r>
              <a:rPr lang="en-US" altLang="zh-CN" sz="2000" b="0" i="0">
                <a:solidFill>
                  <a:srgbClr val="000000"/>
                </a:solidFill>
                <a:latin typeface="微软雅黑" pitchFamily="34" charset="0"/>
                <a:ea typeface="微软雅黑" pitchFamily="34" charset="-122"/>
                <a:cs typeface="微软雅黑" pitchFamily="34" charset="-120"/>
              </a:rPr>
              <a:t>，该项科技成果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acc9de2d1.bracket?pid=390024543&amp;color=0,0,0&amp;vpa=3&amp;vtp=1"/>
          <p:cNvSpPr/>
          <p:nvPr/>
        </p:nvSpPr>
        <p:spPr>
          <a:xfrm>
            <a:off x="909701"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7_2#acc9de2d1.choices?pid=390024543&amp;color=0,0,0&amp;vtp=1&amp;bbb=1"/>
          <p:cNvSpPr/>
          <p:nvPr/>
        </p:nvSpPr>
        <p:spPr>
          <a:xfrm>
            <a:off x="722376" y="279127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.在科学研究方面发挥重要作用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.起到保存古籍和文化遗产的作用</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.直接催生了“</a:t>
            </a:r>
            <a:r>
              <a:rPr lang="en-US" altLang="zh-CN" sz="2000" b="0" i="0">
                <a:solidFill>
                  <a:srgbClr val="000000"/>
                </a:solidFill>
                <a:latin typeface="微软雅黑" pitchFamily="34" charset="0"/>
                <a:ea typeface="微软雅黑" pitchFamily="34" charset="-122"/>
                <a:cs typeface="微软雅黑" pitchFamily="34" charset="-120"/>
              </a:rPr>
              <a:t>新一代的书籍”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.极大地推进了文化的传承与传播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acc9de2d1?vop=1&amp;pid=390024543&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本题考查印刷术对文化传承与传播的推动作用。选择D：材料中苏轼提出</a:t>
            </a:r>
            <a:r>
              <a:rPr lang="en-US" altLang="zh-CN" sz="2000" b="0" i="0">
                <a:solidFill>
                  <a:srgbClr val="000000"/>
                </a:solidFill>
                <a:latin typeface="微软雅黑" pitchFamily="34" charset="0"/>
                <a:ea typeface="微软雅黑" pitchFamily="34" charset="-122"/>
                <a:cs typeface="微软雅黑" pitchFamily="34" charset="-120"/>
              </a:rPr>
              <a:t>，过去老儒先生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少时求书难得</a:t>
            </a:r>
            <a:r>
              <a:rPr lang="en-US" altLang="zh-CN" sz="2000" b="0" i="0" dirty="0">
                <a:solidFill>
                  <a:srgbClr val="000000"/>
                </a:solidFill>
                <a:latin typeface="微软雅黑" pitchFamily="34" charset="0"/>
                <a:ea typeface="微软雅黑" pitchFamily="34" charset="-122"/>
                <a:cs typeface="微软雅黑" pitchFamily="34" charset="-120"/>
              </a:rPr>
              <a:t>，需“手自书”，“近岁市人转相摹刻</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学者之于书，多且易致</a:t>
            </a:r>
            <a:r>
              <a:rPr lang="en-US" altLang="zh-CN" sz="2000" b="0" i="0">
                <a:solidFill>
                  <a:srgbClr val="000000"/>
                </a:solidFill>
                <a:latin typeface="微软雅黑" pitchFamily="34" charset="0"/>
                <a:ea typeface="微软雅黑" pitchFamily="34" charset="-122"/>
                <a:cs typeface="微软雅黑" pitchFamily="34" charset="-120"/>
              </a:rPr>
              <a:t>”，体现出该项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科技成果方便了书籍的获取</a:t>
            </a:r>
            <a:r>
              <a:rPr lang="en-US" altLang="zh-CN" sz="2000" b="0" i="0" dirty="0">
                <a:solidFill>
                  <a:srgbClr val="000000"/>
                </a:solidFill>
                <a:latin typeface="微软雅黑" pitchFamily="34" charset="0"/>
                <a:ea typeface="微软雅黑" pitchFamily="34" charset="-122"/>
                <a:cs typeface="微软雅黑" pitchFamily="34" charset="-120"/>
              </a:rPr>
              <a:t>，结合所学可知，印刷术推动文化传播，使得书籍更易获得</a:t>
            </a:r>
            <a:r>
              <a:rPr lang="en-US" altLang="zh-CN" sz="2000" b="0" i="0">
                <a:solidFill>
                  <a:srgbClr val="000000"/>
                </a:solidFill>
                <a:latin typeface="微软雅黑" pitchFamily="34" charset="0"/>
                <a:ea typeface="微软雅黑" pitchFamily="34" charset="-122"/>
                <a:cs typeface="微软雅黑" pitchFamily="34" charset="-120"/>
              </a:rPr>
              <a:t>，极大推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进了文化的传承与传播</a:t>
            </a:r>
            <a:r>
              <a:rPr lang="en-US" altLang="zh-CN" sz="2000" b="0" i="0" dirty="0">
                <a:solidFill>
                  <a:srgbClr val="000000"/>
                </a:solidFill>
                <a:latin typeface="微软雅黑" pitchFamily="34" charset="0"/>
                <a:ea typeface="微软雅黑" pitchFamily="34" charset="-122"/>
                <a:cs typeface="微软雅黑" pitchFamily="34" charset="-120"/>
              </a:rPr>
              <a:t>。排除A：材料强调印刷术使得书“多且易致”，重点在于文化传播</a:t>
            </a:r>
            <a:r>
              <a:rPr lang="en-US" altLang="zh-CN" sz="2000" b="0" i="0">
                <a:solidFill>
                  <a:srgbClr val="000000"/>
                </a:solidFill>
                <a:latin typeface="微软雅黑" pitchFamily="34" charset="0"/>
                <a:ea typeface="微软雅黑" pitchFamily="34" charset="-122"/>
                <a:cs typeface="微软雅黑" pitchFamily="34" charset="-120"/>
              </a:rPr>
              <a:t>，未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提及对科学研究发挥重要作用</a:t>
            </a:r>
            <a:r>
              <a:rPr lang="en-US" altLang="zh-CN" sz="2000" b="0" i="0" dirty="0">
                <a:solidFill>
                  <a:srgbClr val="000000"/>
                </a:solidFill>
                <a:latin typeface="微软雅黑" pitchFamily="34" charset="0"/>
                <a:ea typeface="微软雅黑" pitchFamily="34" charset="-122"/>
                <a:cs typeface="微软雅黑" pitchFamily="34" charset="-120"/>
              </a:rPr>
              <a:t>。排除B：材料聚焦书籍的易得性和传播性，而非保存功能</a:t>
            </a:r>
            <a:r>
              <a:rPr lang="en-US" altLang="zh-CN" sz="2000" b="0" i="0">
                <a:solidFill>
                  <a:srgbClr val="000000"/>
                </a:solidFill>
                <a:latin typeface="微软雅黑" pitchFamily="34" charset="0"/>
                <a:ea typeface="微软雅黑" pitchFamily="34" charset="-122"/>
                <a:cs typeface="微软雅黑" pitchFamily="34" charset="-120"/>
              </a:rPr>
              <a:t>，虽然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印刷术间接推动了文化遗产保存</a:t>
            </a:r>
            <a:r>
              <a:rPr lang="en-US" altLang="zh-CN" sz="2000" b="0" i="0" dirty="0">
                <a:solidFill>
                  <a:srgbClr val="000000"/>
                </a:solidFill>
                <a:latin typeface="微软雅黑" pitchFamily="34" charset="0"/>
                <a:ea typeface="微软雅黑" pitchFamily="34" charset="-122"/>
                <a:cs typeface="微软雅黑" pitchFamily="34" charset="-120"/>
              </a:rPr>
              <a:t>，但苏轼的话重点在于“日传万纸”的流通，</a:t>
            </a:r>
            <a:r>
              <a:rPr lang="en-US" altLang="zh-CN" sz="2000" b="0" i="0">
                <a:solidFill>
                  <a:srgbClr val="000000"/>
                </a:solidFill>
                <a:latin typeface="微软雅黑" pitchFamily="34" charset="0"/>
                <a:ea typeface="微软雅黑" pitchFamily="34" charset="-122"/>
                <a:cs typeface="微软雅黑" pitchFamily="34" charset="-120"/>
              </a:rPr>
              <a:t>而非收藏或保护。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排除</a:t>
            </a:r>
            <a:r>
              <a:rPr lang="en-US" altLang="zh-CN" sz="2000" b="0" i="0" dirty="0">
                <a:solidFill>
                  <a:srgbClr val="000000"/>
                </a:solidFill>
                <a:latin typeface="微软雅黑" pitchFamily="34" charset="0"/>
                <a:ea typeface="微软雅黑" pitchFamily="34" charset="-122"/>
                <a:cs typeface="微软雅黑" pitchFamily="34" charset="-120"/>
              </a:rPr>
              <a:t>C：约15世纪中叶，德国人谷登堡发明金属活字印刷，直接催生了“新一代的书籍”。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4421543e3?pid=39002454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4.在14世纪晚期的意大利，医学书的平均价格相当于3个月左右的生活成本</a:t>
            </a:r>
            <a:r>
              <a:rPr lang="en-US" altLang="zh-CN" sz="2000" b="0" i="0">
                <a:solidFill>
                  <a:srgbClr val="000000"/>
                </a:solidFill>
                <a:latin typeface="微软雅黑" pitchFamily="34" charset="0"/>
                <a:ea typeface="微软雅黑" pitchFamily="34" charset="-122"/>
                <a:cs typeface="微软雅黑" pitchFamily="34" charset="-120"/>
              </a:rPr>
              <a:t>，法律书的价格则相</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当于</a:t>
            </a:r>
            <a:r>
              <a:rPr lang="en-US" altLang="zh-CN" sz="2000" b="0" i="0" dirty="0">
                <a:solidFill>
                  <a:srgbClr val="000000"/>
                </a:solidFill>
                <a:latin typeface="微软雅黑" pitchFamily="34" charset="0"/>
                <a:ea typeface="微软雅黑" pitchFamily="34" charset="-122"/>
                <a:cs typeface="微软雅黑" pitchFamily="34" charset="-120"/>
              </a:rPr>
              <a:t>16个月的生活成本。</a:t>
            </a:r>
            <a:r>
              <a:rPr lang="en-US" altLang="zh-CN" sz="2000" b="0" i="0">
                <a:solidFill>
                  <a:srgbClr val="000000"/>
                </a:solidFill>
                <a:latin typeface="微软雅黑" pitchFamily="34" charset="0"/>
                <a:ea typeface="微软雅黑" pitchFamily="34" charset="-122"/>
                <a:cs typeface="微软雅黑" pitchFamily="34" charset="-120"/>
              </a:rPr>
              <a:t>能够解释这一现象的因素是(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4421543e3.bracket?pid=390024543&amp;color=0,0,0&amp;vpa=4&amp;vtp=1"/>
          <p:cNvSpPr/>
          <p:nvPr/>
        </p:nvSpPr>
        <p:spPr>
          <a:xfrm>
            <a:off x="680885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4421543e3.choices?pid=390024543&amp;color=0,0,0&amp;vtp=1&amp;bbb=1"/>
          <p:cNvSpPr/>
          <p:nvPr/>
        </p:nvSpPr>
        <p:spPr>
          <a:xfrm>
            <a:off x="722376" y="1871286"/>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.商业发展程度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B.制书技术水平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C.法律体系形成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.自然科学发展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1517</Words>
  <Application>Microsoft Office PowerPoint</Application>
  <PresentationFormat>宽屏</PresentationFormat>
  <Paragraphs>260</Paragraphs>
  <Slides>32</Slides>
  <Notes>32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32</vt:i4>
      </vt:variant>
    </vt:vector>
  </HeadingPairs>
  <TitlesOfParts>
    <vt:vector size="40" baseType="lpstr">
      <vt:lpstr>等线 (正文)</vt:lpstr>
      <vt:lpstr>仿宋</vt:lpstr>
      <vt:lpstr>汉仪舒圆黑简体</vt:lpstr>
      <vt:lpstr>SimHei</vt:lpstr>
      <vt:lpstr>SimSun</vt:lpstr>
      <vt:lpstr>微软雅黑</vt:lpstr>
      <vt:lpstr>Arial</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2025-10-16T07:41:07Z</dcterms:created>
  <dcterms:modified xsi:type="dcterms:W3CDTF">2025-10-16T07:42:50Z</dcterms:modified>
  <cp:category/>
  <cp:contentStatus/>
</cp:coreProperties>
</file>